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Lst>
  <p:notesMasterIdLst>
    <p:notesMasterId r:id="rId21"/>
  </p:notesMasterIdLst>
  <p:sldIdLst>
    <p:sldId id="258" r:id="rId2"/>
    <p:sldId id="362" r:id="rId3"/>
    <p:sldId id="391" r:id="rId4"/>
    <p:sldId id="406" r:id="rId5"/>
    <p:sldId id="392" r:id="rId6"/>
    <p:sldId id="398" r:id="rId7"/>
    <p:sldId id="399" r:id="rId8"/>
    <p:sldId id="400" r:id="rId9"/>
    <p:sldId id="397" r:id="rId10"/>
    <p:sldId id="402" r:id="rId11"/>
    <p:sldId id="401" r:id="rId12"/>
    <p:sldId id="403" r:id="rId13"/>
    <p:sldId id="404" r:id="rId14"/>
    <p:sldId id="394" r:id="rId15"/>
    <p:sldId id="407" r:id="rId16"/>
    <p:sldId id="395" r:id="rId17"/>
    <p:sldId id="405" r:id="rId18"/>
    <p:sldId id="408" r:id="rId19"/>
    <p:sldId id="3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44" userDrawn="1">
          <p15:clr>
            <a:srgbClr val="A4A3A4"/>
          </p15:clr>
        </p15:guide>
        <p15:guide id="2" pos="3840" userDrawn="1">
          <p15:clr>
            <a:srgbClr val="A4A3A4"/>
          </p15:clr>
        </p15:guide>
        <p15:guide id="3" orient="horz" pos="34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5E3"/>
    <a:srgbClr val="F2F2F1"/>
    <a:srgbClr val="D0D2D3"/>
    <a:srgbClr val="EA8023"/>
    <a:srgbClr val="C6DBEF"/>
    <a:srgbClr val="A7C8E6"/>
    <a:srgbClr val="8AB5DF"/>
    <a:srgbClr val="6BA2D6"/>
    <a:srgbClr val="4D8FCC"/>
    <a:srgbClr val="2F73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2183"/>
    <p:restoredTop sz="96341" autoAdjust="0"/>
  </p:normalViewPr>
  <p:slideViewPr>
    <p:cSldViewPr snapToGrid="0">
      <p:cViewPr varScale="1">
        <p:scale>
          <a:sx n="146" d="100"/>
          <a:sy n="146" d="100"/>
        </p:scale>
        <p:origin x="1544" y="160"/>
      </p:cViewPr>
      <p:guideLst>
        <p:guide orient="horz" pos="3744"/>
        <p:guide pos="3840"/>
        <p:guide orient="horz" pos="3456"/>
      </p:guideLst>
    </p:cSldViewPr>
  </p:slideViewPr>
  <p:outlineViewPr>
    <p:cViewPr>
      <p:scale>
        <a:sx n="33" d="100"/>
        <a:sy n="33" d="100"/>
      </p:scale>
      <p:origin x="-40" y="0"/>
    </p:cViewPr>
  </p:outlineViewPr>
  <p:notesTextViewPr>
    <p:cViewPr>
      <p:scale>
        <a:sx n="1" d="1"/>
        <a:sy n="1" d="1"/>
      </p:scale>
      <p:origin x="0" y="0"/>
    </p:cViewPr>
  </p:notesTextViewPr>
  <p:sorterViewPr>
    <p:cViewPr>
      <p:scale>
        <a:sx n="105" d="100"/>
        <a:sy n="105" d="100"/>
      </p:scale>
      <p:origin x="0" y="0"/>
    </p:cViewPr>
  </p:sorterViewPr>
  <p:notesViewPr>
    <p:cSldViewPr snapToGrid="0">
      <p:cViewPr varScale="1">
        <p:scale>
          <a:sx n="159" d="100"/>
          <a:sy n="159" d="100"/>
        </p:scale>
        <p:origin x="1034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defRPr>
            </a:lvl1pPr>
          </a:lstStyle>
          <a:p>
            <a:fld id="{2E98DAC4-F5D3-EE45-9601-B47B123ECB06}" type="datetimeFigureOut">
              <a:rPr lang="en-US" smtClean="0"/>
              <a:pPr/>
              <a:t>7/26/20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49AFF35C-135C-614E-BA91-C49BD96A49EE}" type="slidenum">
              <a:rPr lang="en-US" smtClean="0"/>
              <a:pPr/>
              <a:t>‹#›</a:t>
            </a:fld>
            <a:endParaRPr lang="en-US" dirty="0"/>
          </a:p>
        </p:txBody>
      </p:sp>
    </p:spTree>
    <p:extLst>
      <p:ext uri="{BB962C8B-B14F-4D97-AF65-F5344CB8AC3E}">
        <p14:creationId xmlns:p14="http://schemas.microsoft.com/office/powerpoint/2010/main" val="460693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fld id="{49AFF35C-135C-614E-BA91-C49BD96A49EE}" type="slidenum">
              <a:rPr lang="en-US" smtClean="0"/>
              <a:pPr/>
              <a:t>1</a:t>
            </a:fld>
            <a:endParaRPr lang="en-US" dirty="0"/>
          </a:p>
        </p:txBody>
      </p:sp>
    </p:spTree>
    <p:extLst>
      <p:ext uri="{BB962C8B-B14F-4D97-AF65-F5344CB8AC3E}">
        <p14:creationId xmlns:p14="http://schemas.microsoft.com/office/powerpoint/2010/main" val="2095894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Title Slid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bg1"/>
                </a:solidFill>
              </a:defRPr>
            </a:lvl1pPr>
          </a:lstStyle>
          <a:p>
            <a:r>
              <a:rPr lang="en-US" dirty="0"/>
              <a:t>Click to edit Master title style</a:t>
            </a:r>
          </a:p>
        </p:txBody>
      </p:sp>
      <p:sp>
        <p:nvSpPr>
          <p:cNvPr id="1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1" y="1863137"/>
            <a:ext cx="6751543" cy="1351799"/>
          </a:xfrm>
          <a:prstGeom prst="rect">
            <a:avLst/>
          </a:prstGeom>
        </p:spPr>
      </p:pic>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2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dirty="0"/>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29852" y="1132775"/>
            <a:ext cx="5327704"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29852" y="1946001"/>
            <a:ext cx="5327704"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hasCustomPrompt="1"/>
          </p:nvPr>
        </p:nvSpPr>
        <p:spPr>
          <a:xfrm>
            <a:off x="6526714" y="1132775"/>
            <a:ext cx="5347960" cy="469998"/>
          </a:xfrm>
        </p:spPr>
        <p:txBody>
          <a:bodyPr anchor="ctr" anchorCtr="0">
            <a:noAutofit/>
          </a:bodyPr>
          <a:lstStyle>
            <a:lvl1pPr marL="0" indent="0">
              <a:lnSpc>
                <a:spcPct val="80000"/>
              </a:lnSpc>
              <a:buNone/>
              <a:defRPr sz="2400" b="1" cap="all"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526714" y="1946001"/>
            <a:ext cx="5347960" cy="4315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flipV="1">
            <a:off x="329852" y="778067"/>
            <a:ext cx="11544822" cy="11480"/>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endParaRPr lang="en-US" dirty="0"/>
          </a:p>
        </p:txBody>
      </p:sp>
      <p:sp>
        <p:nvSpPr>
          <p:cNvPr id="12"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endParaRPr lang="en-US" dirty="0"/>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Grey">
    <p:bg>
      <p:bgPr>
        <a:solidFill>
          <a:srgbClr val="F2F2F1"/>
        </a:solidFill>
        <a:effectLst/>
      </p:bgPr>
    </p:bg>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Logo">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5844289" y="2346466"/>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7" name="Rectangle 6"/>
          <p:cNvSpPr/>
          <p:nvPr userDrawn="1"/>
        </p:nvSpPr>
        <p:spPr>
          <a:xfrm>
            <a:off x="5844289" y="947804"/>
            <a:ext cx="4792006" cy="1251284"/>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20211" y="2587536"/>
            <a:ext cx="3840163" cy="76914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55706" y="2587536"/>
            <a:ext cx="3840163" cy="769144"/>
          </a:xfrm>
          <a:prstGeom prst="rect">
            <a:avLst/>
          </a:prstGeom>
        </p:spPr>
      </p:pic>
      <p:sp>
        <p:nvSpPr>
          <p:cNvPr id="11" name="Rectangle 10"/>
          <p:cNvSpPr/>
          <p:nvPr userDrawn="1"/>
        </p:nvSpPr>
        <p:spPr>
          <a:xfrm>
            <a:off x="1600708" y="4097612"/>
            <a:ext cx="900025" cy="281883"/>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dirty="0">
                <a:solidFill>
                  <a:schemeClr val="bg1"/>
                </a:solidFill>
                <a:ea typeface="Proxima Nova" charset="0"/>
                <a:cs typeface="Proxima Nova" charset="0"/>
              </a:rPr>
              <a:t>0F2233</a:t>
            </a:r>
            <a:endParaRPr lang="en-US" sz="900" b="0" i="0" dirty="0">
              <a:solidFill>
                <a:schemeClr val="bg1"/>
              </a:solidFill>
              <a:ea typeface="Proxima Nova" charset="0"/>
              <a:cs typeface="Proxima Nova" charset="0"/>
            </a:endParaRPr>
          </a:p>
        </p:txBody>
      </p:sp>
      <p:sp>
        <p:nvSpPr>
          <p:cNvPr id="12" name="Rectangle 11"/>
          <p:cNvSpPr/>
          <p:nvPr userDrawn="1"/>
        </p:nvSpPr>
        <p:spPr>
          <a:xfrm>
            <a:off x="2499659" y="4097612"/>
            <a:ext cx="900025" cy="281883"/>
          </a:xfrm>
          <a:prstGeom prst="rect">
            <a:avLst/>
          </a:prstGeom>
          <a:solidFill>
            <a:srgbClr val="1536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bg1"/>
                </a:solidFill>
                <a:ea typeface="Proxima Nova" charset="0"/>
                <a:cs typeface="Proxima Nova" charset="0"/>
              </a:rPr>
              <a:t>153653</a:t>
            </a:r>
          </a:p>
        </p:txBody>
      </p:sp>
      <p:sp>
        <p:nvSpPr>
          <p:cNvPr id="13" name="Rectangle 12"/>
          <p:cNvSpPr/>
          <p:nvPr userDrawn="1"/>
        </p:nvSpPr>
        <p:spPr>
          <a:xfrm>
            <a:off x="3398610" y="4097612"/>
            <a:ext cx="900025" cy="281883"/>
          </a:xfrm>
          <a:prstGeom prst="rect">
            <a:avLst/>
          </a:prstGeom>
          <a:solidFill>
            <a:srgbClr val="1D4B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dirty="0">
                <a:solidFill>
                  <a:schemeClr val="bg1"/>
                </a:solidFill>
                <a:ea typeface="Proxima Nova" charset="0"/>
                <a:cs typeface="Proxima Nova" charset="0"/>
              </a:rPr>
              <a:t>1D4B73</a:t>
            </a:r>
          </a:p>
        </p:txBody>
      </p:sp>
      <p:sp>
        <p:nvSpPr>
          <p:cNvPr id="14" name="Rectangle 13"/>
          <p:cNvSpPr/>
          <p:nvPr userDrawn="1"/>
        </p:nvSpPr>
        <p:spPr>
          <a:xfrm>
            <a:off x="4297561" y="4097612"/>
            <a:ext cx="900025" cy="281883"/>
          </a:xfrm>
          <a:prstGeom prst="rect">
            <a:avLst/>
          </a:prstGeom>
          <a:solidFill>
            <a:srgbClr val="265F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dirty="0">
                <a:solidFill>
                  <a:schemeClr val="bg1"/>
                </a:solidFill>
                <a:ea typeface="Proxima Nova" charset="0"/>
                <a:cs typeface="Proxima Nova" charset="0"/>
              </a:rPr>
              <a:t>265F91</a:t>
            </a:r>
            <a:endParaRPr lang="en-US" sz="900" b="0" i="0" dirty="0">
              <a:solidFill>
                <a:schemeClr val="bg1"/>
              </a:solidFill>
              <a:ea typeface="Proxima Nova" charset="0"/>
              <a:cs typeface="Proxima Nova" charset="0"/>
            </a:endParaRPr>
          </a:p>
        </p:txBody>
      </p:sp>
      <p:sp>
        <p:nvSpPr>
          <p:cNvPr id="15" name="Rectangle 14"/>
          <p:cNvSpPr/>
          <p:nvPr userDrawn="1"/>
        </p:nvSpPr>
        <p:spPr>
          <a:xfrm>
            <a:off x="5196512" y="4097612"/>
            <a:ext cx="900025" cy="281883"/>
          </a:xfrm>
          <a:prstGeom prst="rect">
            <a:avLst/>
          </a:prstGeom>
          <a:solidFill>
            <a:srgbClr val="2F73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dirty="0">
                <a:solidFill>
                  <a:schemeClr val="bg1"/>
                </a:solidFill>
                <a:ea typeface="Proxima Nova" charset="0"/>
                <a:cs typeface="Proxima Nova" charset="0"/>
              </a:rPr>
              <a:t>2F73B0</a:t>
            </a:r>
            <a:endParaRPr lang="en-US" sz="900" b="0" i="0" dirty="0">
              <a:solidFill>
                <a:schemeClr val="bg1"/>
              </a:solidFill>
              <a:ea typeface="Proxima Nova" charset="0"/>
              <a:cs typeface="Proxima Nova" charset="0"/>
            </a:endParaRPr>
          </a:p>
        </p:txBody>
      </p:sp>
      <p:sp>
        <p:nvSpPr>
          <p:cNvPr id="16" name="Rectangle 15"/>
          <p:cNvSpPr/>
          <p:nvPr userDrawn="1"/>
        </p:nvSpPr>
        <p:spPr>
          <a:xfrm>
            <a:off x="6095463" y="4097612"/>
            <a:ext cx="900025" cy="281883"/>
          </a:xfrm>
          <a:prstGeom prst="rect">
            <a:avLst/>
          </a:prstGeom>
          <a:solidFill>
            <a:srgbClr val="4D8FC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dirty="0">
                <a:solidFill>
                  <a:schemeClr val="bg1"/>
                </a:solidFill>
                <a:ea typeface="Proxima Nova" charset="0"/>
                <a:cs typeface="Proxima Nova" charset="0"/>
              </a:rPr>
              <a:t>4D8FCC</a:t>
            </a:r>
            <a:endParaRPr lang="en-US" sz="900" b="0" i="0" dirty="0">
              <a:solidFill>
                <a:schemeClr val="bg1"/>
              </a:solidFill>
              <a:ea typeface="Proxima Nova" charset="0"/>
              <a:cs typeface="Proxima Nova" charset="0"/>
            </a:endParaRPr>
          </a:p>
        </p:txBody>
      </p:sp>
      <p:sp>
        <p:nvSpPr>
          <p:cNvPr id="17" name="Rectangle 16"/>
          <p:cNvSpPr/>
          <p:nvPr userDrawn="1"/>
        </p:nvSpPr>
        <p:spPr>
          <a:xfrm>
            <a:off x="8792316" y="4097612"/>
            <a:ext cx="900025" cy="281883"/>
          </a:xfrm>
          <a:prstGeom prst="rect">
            <a:avLst/>
          </a:prstGeom>
          <a:solidFill>
            <a:srgbClr val="A7C8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dirty="0">
                <a:solidFill>
                  <a:schemeClr val="bg1"/>
                </a:solidFill>
                <a:ea typeface="Proxima Nova" charset="0"/>
                <a:cs typeface="Proxima Nova" charset="0"/>
              </a:rPr>
              <a:t>A7C8E6</a:t>
            </a:r>
          </a:p>
        </p:txBody>
      </p:sp>
      <p:sp>
        <p:nvSpPr>
          <p:cNvPr id="18" name="Rectangle 17"/>
          <p:cNvSpPr/>
          <p:nvPr userDrawn="1"/>
        </p:nvSpPr>
        <p:spPr>
          <a:xfrm>
            <a:off x="9691269" y="4097612"/>
            <a:ext cx="900025" cy="281883"/>
          </a:xfrm>
          <a:prstGeom prst="rect">
            <a:avLst/>
          </a:prstGeom>
          <a:solidFill>
            <a:srgbClr val="C6DB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de-DE" sz="900" b="0" i="0" dirty="0">
                <a:solidFill>
                  <a:schemeClr val="bg1"/>
                </a:solidFill>
                <a:ea typeface="Proxima Nova" charset="0"/>
                <a:cs typeface="Proxima Nova" charset="0"/>
              </a:rPr>
              <a:t>C6DBEF</a:t>
            </a:r>
            <a:endParaRPr lang="en-US" sz="900" b="0" i="0" dirty="0">
              <a:solidFill>
                <a:schemeClr val="bg1"/>
              </a:solidFill>
              <a:ea typeface="Proxima Nova" charset="0"/>
              <a:cs typeface="Proxima Nova" charset="0"/>
            </a:endParaRPr>
          </a:p>
        </p:txBody>
      </p:sp>
      <p:sp>
        <p:nvSpPr>
          <p:cNvPr id="19" name="Rectangle 18"/>
          <p:cNvSpPr/>
          <p:nvPr userDrawn="1"/>
        </p:nvSpPr>
        <p:spPr>
          <a:xfrm>
            <a:off x="6994414" y="4097612"/>
            <a:ext cx="900025" cy="281883"/>
          </a:xfrm>
          <a:prstGeom prst="rect">
            <a:avLst/>
          </a:prstGeom>
          <a:solidFill>
            <a:srgbClr val="6BA2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dirty="0">
                <a:solidFill>
                  <a:schemeClr val="bg1"/>
                </a:solidFill>
                <a:ea typeface="Proxima Nova" charset="0"/>
                <a:cs typeface="Proxima Nova" charset="0"/>
              </a:rPr>
              <a:t>6BA2D6</a:t>
            </a:r>
          </a:p>
        </p:txBody>
      </p:sp>
      <p:sp>
        <p:nvSpPr>
          <p:cNvPr id="20" name="Rectangle 19"/>
          <p:cNvSpPr/>
          <p:nvPr userDrawn="1"/>
        </p:nvSpPr>
        <p:spPr>
          <a:xfrm>
            <a:off x="7893365" y="4097612"/>
            <a:ext cx="900025" cy="281883"/>
          </a:xfrm>
          <a:prstGeom prst="rect">
            <a:avLst/>
          </a:prstGeom>
          <a:solidFill>
            <a:srgbClr val="8AB5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dirty="0">
                <a:solidFill>
                  <a:schemeClr val="bg1"/>
                </a:solidFill>
                <a:ea typeface="Proxima Nova" charset="0"/>
                <a:cs typeface="Proxima Nova" charset="0"/>
              </a:rPr>
              <a:t>8AB5DF</a:t>
            </a:r>
          </a:p>
        </p:txBody>
      </p:sp>
      <p:sp>
        <p:nvSpPr>
          <p:cNvPr id="21" name="Rectangle 20"/>
          <p:cNvSpPr/>
          <p:nvPr userDrawn="1"/>
        </p:nvSpPr>
        <p:spPr>
          <a:xfrm>
            <a:off x="1600708" y="4578875"/>
            <a:ext cx="900025" cy="281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is-IS" sz="900" b="0" i="0" dirty="0">
                <a:solidFill>
                  <a:schemeClr val="bg1"/>
                </a:solidFill>
                <a:ea typeface="Proxima Nova" charset="0"/>
                <a:cs typeface="Proxima Nova" charset="0"/>
              </a:rPr>
              <a:t>4D8FCC</a:t>
            </a:r>
            <a:endParaRPr lang="en-US" sz="900" b="0" i="0" dirty="0">
              <a:solidFill>
                <a:schemeClr val="bg1"/>
              </a:solidFill>
              <a:ea typeface="Proxima Nova" charset="0"/>
              <a:cs typeface="Proxima Nova" charset="0"/>
            </a:endParaRPr>
          </a:p>
        </p:txBody>
      </p:sp>
      <p:sp>
        <p:nvSpPr>
          <p:cNvPr id="22" name="Rectangle 21"/>
          <p:cNvSpPr/>
          <p:nvPr userDrawn="1"/>
        </p:nvSpPr>
        <p:spPr>
          <a:xfrm>
            <a:off x="2499659" y="4578875"/>
            <a:ext cx="900025" cy="2818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0" i="0" dirty="0">
                <a:solidFill>
                  <a:schemeClr val="bg1"/>
                </a:solidFill>
                <a:ea typeface="Proxima Nova" charset="0"/>
                <a:cs typeface="Proxima Nova" charset="0"/>
              </a:rPr>
              <a:t>6AAE45</a:t>
            </a:r>
          </a:p>
        </p:txBody>
      </p:sp>
      <p:sp>
        <p:nvSpPr>
          <p:cNvPr id="23" name="Rectangle 22"/>
          <p:cNvSpPr/>
          <p:nvPr userDrawn="1"/>
        </p:nvSpPr>
        <p:spPr>
          <a:xfrm>
            <a:off x="3398610" y="4578875"/>
            <a:ext cx="900025" cy="281883"/>
          </a:xfrm>
          <a:prstGeom prst="rect">
            <a:avLst/>
          </a:prstGeom>
          <a:solidFill>
            <a:srgbClr val="EA80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dirty="0">
                <a:solidFill>
                  <a:schemeClr val="bg1"/>
                </a:solidFill>
                <a:ea typeface="Proxima Nova" charset="0"/>
                <a:cs typeface="Proxima Nova" charset="0"/>
              </a:rPr>
              <a:t>EA8023</a:t>
            </a:r>
          </a:p>
        </p:txBody>
      </p:sp>
      <p:sp>
        <p:nvSpPr>
          <p:cNvPr id="24" name="Rectangle 23"/>
          <p:cNvSpPr/>
          <p:nvPr userDrawn="1"/>
        </p:nvSpPr>
        <p:spPr>
          <a:xfrm>
            <a:off x="4297561" y="4578875"/>
            <a:ext cx="900025" cy="2818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900" b="0" i="0" dirty="0">
                <a:solidFill>
                  <a:schemeClr val="bg1"/>
                </a:solidFill>
                <a:ea typeface="Proxima Nova" charset="0"/>
                <a:cs typeface="Proxima Nova" charset="0"/>
              </a:rPr>
              <a:t>FFCC02</a:t>
            </a:r>
          </a:p>
        </p:txBody>
      </p:sp>
      <p:pic>
        <p:nvPicPr>
          <p:cNvPr id="25" name="Picture 2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555705" y="1189006"/>
            <a:ext cx="3840163" cy="768881"/>
          </a:xfrm>
          <a:prstGeom prst="rect">
            <a:avLst/>
          </a:prstGeom>
        </p:spPr>
      </p:pic>
      <p:pic>
        <p:nvPicPr>
          <p:cNvPr id="26" name="Picture 2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320211" y="1189006"/>
            <a:ext cx="3840163" cy="768880"/>
          </a:xfrm>
          <a:prstGeom prst="rect">
            <a:avLst/>
          </a:prstGeom>
        </p:spPr>
      </p:pic>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3-Title Slide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0" y="1863137"/>
            <a:ext cx="6751544" cy="1351800"/>
          </a:xfrm>
          <a:prstGeom prst="rect">
            <a:avLst/>
          </a:prstGeom>
        </p:spPr>
      </p:pic>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endParaRPr lang="en-US" dirty="0"/>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1" cap="all" baseline="0">
                <a:solidFill>
                  <a:schemeClr val="accent2"/>
                </a:solidFill>
              </a:defRPr>
            </a:lvl1pPr>
          </a:lstStyle>
          <a:p>
            <a:pPr lvl="0"/>
            <a:r>
              <a:rPr lang="en-US" dirty="0"/>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dirty="0"/>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dirty="0"/>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 Vertical 0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2899" y="675442"/>
            <a:ext cx="7445490" cy="55196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33427" y="482252"/>
            <a:ext cx="2827611" cy="5906022"/>
          </a:xfrm>
          <a:prstGeom prst="rect">
            <a:avLst/>
          </a:prstGeom>
        </p:spPr>
        <p:txBody>
          <a:bodyPr anchor="ctr">
            <a:normAutofit/>
          </a:bodyPr>
          <a:lstStyle>
            <a:lvl1pPr>
              <a:lnSpc>
                <a:spcPct val="80000"/>
              </a:lnSpc>
              <a:defRPr sz="3800">
                <a:solidFill>
                  <a:schemeClr val="bg1"/>
                </a:solidFill>
              </a:defRPr>
            </a:lvl1pPr>
          </a:lstStyle>
          <a:p>
            <a:r>
              <a:rPr lang="en-US"/>
              <a:t>Click to edit Master title style</a:t>
            </a:r>
            <a:endParaRPr lang="en-US" dirty="0"/>
          </a:p>
        </p:txBody>
      </p:sp>
      <p:sp>
        <p:nvSpPr>
          <p:cNvPr id="7"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dirty="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86603" y="307535"/>
            <a:ext cx="2011898" cy="402824"/>
          </a:xfrm>
          <a:prstGeom prst="rect">
            <a:avLst/>
          </a:prstGeom>
        </p:spPr>
      </p:pic>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415" y="1828800"/>
            <a:ext cx="11555260" cy="2852737"/>
          </a:xfrm>
          <a:prstGeom prst="rect">
            <a:avLst/>
          </a:prstGeom>
          <a:noFill/>
        </p:spPr>
        <p:txBody>
          <a:bodyPr anchor="ctr">
            <a:normAutofit/>
          </a:bodyPr>
          <a:lstStyle>
            <a:lvl1pPr algn="ctr">
              <a:lnSpc>
                <a:spcPct val="80000"/>
              </a:lnSpc>
              <a:defRPr sz="3800" spc="100" baseline="0"/>
            </a:lvl1pPr>
          </a:lstStyle>
          <a:p>
            <a:r>
              <a:rPr lang="en-US" dirty="0"/>
              <a:t>Click to edit Master title style</a:t>
            </a:r>
          </a:p>
        </p:txBody>
      </p:sp>
      <p:sp>
        <p:nvSpPr>
          <p:cNvPr id="4"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02 Divider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1" y="307535"/>
            <a:ext cx="2011213" cy="402686"/>
          </a:xfrm>
          <a:prstGeom prst="rect">
            <a:avLst/>
          </a:prstGeom>
        </p:spPr>
      </p:pic>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03 Divider Ligh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tx1"/>
                </a:solidFill>
              </a:defRPr>
            </a:lvl1pPr>
          </a:lstStyle>
          <a:p>
            <a:fld id="{3DB5E446-421A-E746-A83E-D1D14D8D9CBB}" type="slidenum">
              <a:rPr lang="en-US" smtClean="0"/>
              <a:pPr/>
              <a:t>‹#›</a:t>
            </a:fld>
            <a:endParaRPr lang="en-US" dirty="0"/>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tx1"/>
                </a:solidFill>
              </a:defRPr>
            </a:lvl1pPr>
          </a:lstStyle>
          <a:p>
            <a:r>
              <a:rPr lang="en-US" dirty="0"/>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898" cy="402824"/>
          </a:xfrm>
          <a:prstGeom prst="rect">
            <a:avLst/>
          </a:prstGeom>
        </p:spPr>
      </p:pic>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dirty="0"/>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flipV="1">
            <a:off x="0" y="6537323"/>
            <a:ext cx="12192000" cy="3206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rial" charset="0"/>
            </a:endParaRPr>
          </a:p>
        </p:txBody>
      </p:sp>
      <p:sp>
        <p:nvSpPr>
          <p:cNvPr id="3" name="Text Placeholder 2"/>
          <p:cNvSpPr>
            <a:spLocks noGrp="1"/>
          </p:cNvSpPr>
          <p:nvPr>
            <p:ph type="body" idx="1"/>
          </p:nvPr>
        </p:nvSpPr>
        <p:spPr>
          <a:xfrm>
            <a:off x="329852" y="1249286"/>
            <a:ext cx="11544822" cy="493525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dirty="0"/>
              <a:t>Click to edit Master title style</a:t>
            </a:r>
          </a:p>
        </p:txBody>
      </p:sp>
      <p:pic>
        <p:nvPicPr>
          <p:cNvPr id="2" name="Picture 1"/>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29852" y="6575198"/>
            <a:ext cx="1186014" cy="188802"/>
          </a:xfrm>
          <a:prstGeom prst="rect">
            <a:avLst/>
          </a:prstGeom>
        </p:spPr>
      </p:pic>
      <p:sp>
        <p:nvSpPr>
          <p:cNvPr id="9" name="Rectangle 8"/>
          <p:cNvSpPr/>
          <p:nvPr userDrawn="1"/>
        </p:nvSpPr>
        <p:spPr>
          <a:xfrm flipV="1">
            <a:off x="0" y="6463862"/>
            <a:ext cx="12192000" cy="394137"/>
          </a:xfrm>
          <a:prstGeom prst="rect">
            <a:avLst/>
          </a:prstGeom>
          <a:solidFill>
            <a:srgbClr val="0F2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accent5"/>
              </a:solidFill>
              <a:latin typeface="Arial" charset="0"/>
            </a:endParaRPr>
          </a:p>
        </p:txBody>
      </p:sp>
      <p:sp>
        <p:nvSpPr>
          <p:cNvPr id="6" name="Slide Number Placeholder 5"/>
          <p:cNvSpPr>
            <a:spLocks noGrp="1"/>
          </p:cNvSpPr>
          <p:nvPr>
            <p:ph type="sldNum" sz="quarter" idx="4"/>
          </p:nvPr>
        </p:nvSpPr>
        <p:spPr>
          <a:xfrm>
            <a:off x="10748087" y="6601448"/>
            <a:ext cx="1126587" cy="180352"/>
          </a:xfrm>
          <a:prstGeom prst="rect">
            <a:avLst/>
          </a:prstGeom>
        </p:spPr>
        <p:txBody>
          <a:bodyPr vert="horz" lIns="91440" tIns="45720" rIns="91440" bIns="45720" rtlCol="0" anchor="ctr"/>
          <a:lstStyle>
            <a:lvl1pPr algn="r">
              <a:defRPr sz="1100" b="0" i="0">
                <a:solidFill>
                  <a:schemeClr val="bg1"/>
                </a:solidFill>
                <a:latin typeface="Arial" charset="0"/>
                <a:ea typeface="Arial" charset="0"/>
                <a:cs typeface="Arial" charset="0"/>
              </a:defRPr>
            </a:lvl1pPr>
          </a:lstStyle>
          <a:p>
            <a:fld id="{3DB5E446-421A-E746-A83E-D1D14D8D9CBB}" type="slidenum">
              <a:rPr lang="en-US" smtClean="0"/>
              <a:pPr/>
              <a:t>‹#›</a:t>
            </a:fld>
            <a:endParaRPr lang="en-US" dirty="0"/>
          </a:p>
        </p:txBody>
      </p:sp>
      <p:pic>
        <p:nvPicPr>
          <p:cNvPr id="13" name="Picture 12"/>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29852" y="6527013"/>
            <a:ext cx="1336825" cy="267660"/>
          </a:xfrm>
          <a:prstGeom prst="rect">
            <a:avLst/>
          </a:prstGeom>
        </p:spPr>
      </p:pic>
    </p:spTree>
    <p:extLst>
      <p:ext uri="{BB962C8B-B14F-4D97-AF65-F5344CB8AC3E}">
        <p14:creationId xmlns:p14="http://schemas.microsoft.com/office/powerpoint/2010/main" val="71288846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696" r:id="rId3"/>
    <p:sldLayoutId id="2147483697" r:id="rId4"/>
    <p:sldLayoutId id="2147483698" r:id="rId5"/>
    <p:sldLayoutId id="2147483702" r:id="rId6"/>
    <p:sldLayoutId id="2147483704" r:id="rId7"/>
    <p:sldLayoutId id="2147483717" r:id="rId8"/>
    <p:sldLayoutId id="2147483703" r:id="rId9"/>
    <p:sldLayoutId id="2147483718" r:id="rId10"/>
    <p:sldLayoutId id="2147483719" r:id="rId11"/>
    <p:sldLayoutId id="2147483707" r:id="rId12"/>
    <p:sldLayoutId id="2147483708" r:id="rId13"/>
    <p:sldLayoutId id="2147483709" r:id="rId14"/>
    <p:sldLayoutId id="2147483710" r:id="rId15"/>
    <p:sldLayoutId id="2147483711" r:id="rId16"/>
    <p:sldLayoutId id="2147483712" r:id="rId17"/>
  </p:sldLayoutIdLst>
  <p:transition spd="slow">
    <p:push dir="u"/>
  </p:transition>
  <p:hf hdr="0" ftr="0" dt="0"/>
  <p:txStyles>
    <p:title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p:titleStyle>
    <p:body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864">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7" Type="http://schemas.openxmlformats.org/officeDocument/2006/relationships/image" Target="../media/image26.png"/><Relationship Id="rId2" Type="http://schemas.openxmlformats.org/officeDocument/2006/relationships/hyperlink" Target="https://nodejs.org/download/release/latest-v10.x/" TargetMode="External"/><Relationship Id="rId1" Type="http://schemas.openxmlformats.org/officeDocument/2006/relationships/slideLayout" Target="../slideLayouts/slideLayout14.xml"/><Relationship Id="rId6" Type="http://schemas.openxmlformats.org/officeDocument/2006/relationships/hyperlink" Target="https://dotnet.microsoft.com/download" TargetMode="External"/><Relationship Id="rId5" Type="http://schemas.openxmlformats.org/officeDocument/2006/relationships/hyperlink" Target="https://maven.apache.org/download.cgi" TargetMode="External"/><Relationship Id="rId4" Type="http://schemas.openxmlformats.org/officeDocument/2006/relationships/hyperlink" Target="https://www.oracle.com/technetwork/java/javase/downloads/index.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25557" y="3787533"/>
            <a:ext cx="10363200" cy="609170"/>
          </a:xfrm>
        </p:spPr>
        <p:txBody>
          <a:bodyPr/>
          <a:lstStyle/>
          <a:p>
            <a:r>
              <a:rPr lang="en-US" b="0" dirty="0"/>
              <a:t>Reaching the Cloud</a:t>
            </a:r>
            <a:endParaRPr lang="en-US" dirty="0"/>
          </a:p>
        </p:txBody>
      </p:sp>
      <p:sp>
        <p:nvSpPr>
          <p:cNvPr id="6" name="Subtitle 5"/>
          <p:cNvSpPr>
            <a:spLocks noGrp="1"/>
          </p:cNvSpPr>
          <p:nvPr>
            <p:ph type="subTitle" idx="1"/>
          </p:nvPr>
        </p:nvSpPr>
        <p:spPr/>
        <p:txBody>
          <a:bodyPr>
            <a:normAutofit/>
          </a:bodyPr>
          <a:lstStyle/>
          <a:p>
            <a:r>
              <a:rPr lang="en-US" sz="2400" dirty="0"/>
              <a:t>Amazon CDK hands on: Developing SaaS infrastructure as code</a:t>
            </a:r>
            <a:endParaRPr lang="en-US" sz="1800" dirty="0"/>
          </a:p>
        </p:txBody>
      </p:sp>
      <p:sp>
        <p:nvSpPr>
          <p:cNvPr id="4" name="Slide Number Placeholder 3"/>
          <p:cNvSpPr>
            <a:spLocks noGrp="1"/>
          </p:cNvSpPr>
          <p:nvPr>
            <p:ph type="sldNum" sz="quarter" idx="12"/>
          </p:nvPr>
        </p:nvSpPr>
        <p:spPr/>
        <p:txBody>
          <a:bodyPr/>
          <a:lstStyle/>
          <a:p>
            <a:fld id="{3DB5E446-421A-E746-A83E-D1D14D8D9CBB}" type="slidenum">
              <a:rPr lang="en-US" smtClean="0"/>
              <a:t>1</a:t>
            </a:fld>
            <a:endParaRPr lang="en-US" dirty="0"/>
          </a:p>
        </p:txBody>
      </p:sp>
      <p:sp>
        <p:nvSpPr>
          <p:cNvPr id="2" name="TextBox 1">
            <a:extLst>
              <a:ext uri="{FF2B5EF4-FFF2-40B4-BE49-F238E27FC236}">
                <a16:creationId xmlns:a16="http://schemas.microsoft.com/office/drawing/2014/main" id="{0A17BEA8-9EC1-9B41-97B1-B0630B8D299C}"/>
              </a:ext>
            </a:extLst>
          </p:cNvPr>
          <p:cNvSpPr txBox="1"/>
          <p:nvPr/>
        </p:nvSpPr>
        <p:spPr>
          <a:xfrm>
            <a:off x="3647661" y="5770562"/>
            <a:ext cx="4114800" cy="679934"/>
          </a:xfrm>
          <a:prstGeom prst="rect">
            <a:avLst/>
          </a:prstGeom>
          <a:noFill/>
        </p:spPr>
        <p:txBody>
          <a:bodyPr wrap="square" rtlCol="0">
            <a:normAutofit/>
          </a:bodyPr>
          <a:lstStyle/>
          <a:p>
            <a:pPr algn="ctr"/>
            <a:r>
              <a:rPr lang="en-IL" sz="2000" dirty="0">
                <a:solidFill>
                  <a:schemeClr val="bg1"/>
                </a:solidFill>
              </a:rPr>
              <a:t>Ran Isenberg</a:t>
            </a:r>
          </a:p>
        </p:txBody>
      </p:sp>
    </p:spTree>
    <p:extLst>
      <p:ext uri="{BB962C8B-B14F-4D97-AF65-F5344CB8AC3E}">
        <p14:creationId xmlns:p14="http://schemas.microsoft.com/office/powerpoint/2010/main" val="49193081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B9763-F8E2-9242-A874-99E4F586FF22}"/>
              </a:ext>
            </a:extLst>
          </p:cNvPr>
          <p:cNvSpPr>
            <a:spLocks noGrp="1"/>
          </p:cNvSpPr>
          <p:nvPr>
            <p:ph type="sldNum" sz="quarter" idx="12"/>
          </p:nvPr>
        </p:nvSpPr>
        <p:spPr/>
        <p:txBody>
          <a:bodyPr/>
          <a:lstStyle/>
          <a:p>
            <a:fld id="{3DB5E446-421A-E746-A83E-D1D14D8D9CBB}" type="slidenum">
              <a:rPr lang="en-US" smtClean="0"/>
              <a:pPr/>
              <a:t>10</a:t>
            </a:fld>
            <a:endParaRPr lang="en-US" dirty="0"/>
          </a:p>
        </p:txBody>
      </p:sp>
      <p:sp>
        <p:nvSpPr>
          <p:cNvPr id="3" name="Title 2">
            <a:extLst>
              <a:ext uri="{FF2B5EF4-FFF2-40B4-BE49-F238E27FC236}">
                <a16:creationId xmlns:a16="http://schemas.microsoft.com/office/drawing/2014/main" id="{DFB6342E-29A1-F847-964E-03F05B9B418A}"/>
              </a:ext>
            </a:extLst>
          </p:cNvPr>
          <p:cNvSpPr>
            <a:spLocks noGrp="1"/>
          </p:cNvSpPr>
          <p:nvPr>
            <p:ph type="title"/>
          </p:nvPr>
        </p:nvSpPr>
        <p:spPr>
          <a:xfrm>
            <a:off x="329852" y="374158"/>
            <a:ext cx="11544822" cy="402352"/>
          </a:xfrm>
        </p:spPr>
        <p:txBody>
          <a:bodyPr>
            <a:noAutofit/>
          </a:bodyPr>
          <a:lstStyle/>
          <a:p>
            <a:r>
              <a:rPr lang="en-US" dirty="0"/>
              <a:t>CDK – from code to AWS resources</a:t>
            </a:r>
          </a:p>
        </p:txBody>
      </p:sp>
      <p:sp>
        <p:nvSpPr>
          <p:cNvPr id="4" name="TextBox 3">
            <a:extLst>
              <a:ext uri="{FF2B5EF4-FFF2-40B4-BE49-F238E27FC236}">
                <a16:creationId xmlns:a16="http://schemas.microsoft.com/office/drawing/2014/main" id="{53746F64-163B-DF41-9DCF-A0CEED5C3F2F}"/>
              </a:ext>
            </a:extLst>
          </p:cNvPr>
          <p:cNvSpPr txBox="1"/>
          <p:nvPr/>
        </p:nvSpPr>
        <p:spPr>
          <a:xfrm>
            <a:off x="274193" y="1153620"/>
            <a:ext cx="11215442" cy="5037765"/>
          </a:xfrm>
          <a:prstGeom prst="rect">
            <a:avLst/>
          </a:prstGeom>
          <a:noFill/>
        </p:spPr>
        <p:txBody>
          <a:bodyPr wrap="square" rtlCol="0">
            <a:normAutofit fontScale="92500" lnSpcReduction="20000"/>
          </a:bodyPr>
          <a:lstStyle/>
          <a:p>
            <a:pPr marL="342900" indent="-342900">
              <a:lnSpc>
                <a:spcPct val="150000"/>
              </a:lnSpc>
              <a:buFont typeface="Arial" panose="020B0604020202020204" pitchFamily="34" charset="0"/>
              <a:buChar char="•"/>
            </a:pPr>
            <a:r>
              <a:rPr lang="en-US" sz="2000" dirty="0"/>
              <a:t>Developer centric toolkit</a:t>
            </a:r>
          </a:p>
          <a:p>
            <a:pPr marL="342900" indent="-342900">
              <a:lnSpc>
                <a:spcPct val="150000"/>
              </a:lnSpc>
              <a:buFont typeface="Arial" panose="020B0604020202020204" pitchFamily="34" charset="0"/>
              <a:buChar char="•"/>
            </a:pPr>
            <a:r>
              <a:rPr lang="en-US" sz="2000" dirty="0"/>
              <a:t>Object oriented classes are translated into a cloud formation template</a:t>
            </a:r>
            <a:endParaRPr lang="he-IL" sz="2000" dirty="0"/>
          </a:p>
          <a:p>
            <a:pPr marL="342900" indent="-342900">
              <a:lnSpc>
                <a:spcPct val="150000"/>
              </a:lnSpc>
              <a:buFont typeface="Arial" panose="020B0604020202020204" pitchFamily="34" charset="0"/>
              <a:buChar char="•"/>
            </a:pPr>
            <a:r>
              <a:rPr lang="en-US" sz="2000" dirty="0"/>
              <a:t>Import CDK code library, write code which is translated to CF.</a:t>
            </a:r>
          </a:p>
          <a:p>
            <a:pPr marL="342900" indent="-342900">
              <a:lnSpc>
                <a:spcPct val="150000"/>
              </a:lnSpc>
              <a:buFont typeface="Arial" panose="020B0604020202020204" pitchFamily="34" charset="0"/>
              <a:buChar char="•"/>
            </a:pPr>
            <a:r>
              <a:rPr lang="en-US" sz="2000" dirty="0"/>
              <a:t>Allows to build &amp; deploy</a:t>
            </a:r>
          </a:p>
          <a:p>
            <a:pPr marL="342900" indent="-342900">
              <a:lnSpc>
                <a:spcPct val="150000"/>
              </a:lnSpc>
              <a:buFont typeface="Arial" panose="020B0604020202020204" pitchFamily="34" charset="0"/>
              <a:buChar char="•"/>
            </a:pPr>
            <a:r>
              <a:rPr lang="en-US" sz="2000" dirty="0"/>
              <a:t>Objects are validated, “compiled” prior to deployment</a:t>
            </a:r>
          </a:p>
          <a:p>
            <a:pPr>
              <a:lnSpc>
                <a:spcPct val="150000"/>
              </a:lnSpc>
            </a:pPr>
            <a:endParaRPr lang="en-US" sz="2000" dirty="0"/>
          </a:p>
          <a:p>
            <a:pPr>
              <a:lnSpc>
                <a:spcPct val="150000"/>
              </a:lnSpc>
            </a:pPr>
            <a:r>
              <a:rPr lang="en-US" sz="2000" dirty="0"/>
              <a:t>CDK is available in the following languages:</a:t>
            </a:r>
          </a:p>
          <a:p>
            <a:pPr marL="285750" indent="-285750">
              <a:lnSpc>
                <a:spcPct val="150000"/>
              </a:lnSpc>
              <a:buFont typeface="Arial" panose="020B0604020202020204" pitchFamily="34" charset="0"/>
              <a:buChar char="•"/>
            </a:pPr>
            <a:r>
              <a:rPr lang="en-US" sz="2000" dirty="0"/>
              <a:t>JavaScript, TypeScript (</a:t>
            </a:r>
            <a:r>
              <a:rPr lang="en-US" sz="2000" dirty="0">
                <a:hlinkClick r:id="rId2"/>
              </a:rPr>
              <a:t>Node.js ≥ 10.13.0</a:t>
            </a:r>
            <a:r>
              <a:rPr lang="en-US" sz="2000" dirty="0"/>
              <a:t>)</a:t>
            </a:r>
          </a:p>
          <a:p>
            <a:pPr marL="285750" indent="-285750">
              <a:lnSpc>
                <a:spcPct val="150000"/>
              </a:lnSpc>
              <a:buFont typeface="Arial" panose="020B0604020202020204" pitchFamily="34" charset="0"/>
              <a:buChar char="•"/>
            </a:pPr>
            <a:r>
              <a:rPr lang="en-US" sz="2000" dirty="0"/>
              <a:t>Python (</a:t>
            </a:r>
            <a:r>
              <a:rPr lang="en-US" sz="2000" dirty="0">
                <a:hlinkClick r:id="rId3"/>
              </a:rPr>
              <a:t>Python ≥ 3.6</a:t>
            </a:r>
            <a:r>
              <a:rPr lang="en-US" sz="2000" dirty="0"/>
              <a:t>)</a:t>
            </a:r>
          </a:p>
          <a:p>
            <a:pPr marL="285750" indent="-285750">
              <a:lnSpc>
                <a:spcPct val="150000"/>
              </a:lnSpc>
              <a:buFont typeface="Arial" panose="020B0604020202020204" pitchFamily="34" charset="0"/>
              <a:buChar char="•"/>
            </a:pPr>
            <a:r>
              <a:rPr lang="en-US" sz="2000" dirty="0"/>
              <a:t>Java (</a:t>
            </a:r>
            <a:r>
              <a:rPr lang="en-US" sz="2000" dirty="0">
                <a:hlinkClick r:id="rId4"/>
              </a:rPr>
              <a:t>Java ≥ 8</a:t>
            </a:r>
            <a:r>
              <a:rPr lang="en-US" sz="2000" dirty="0"/>
              <a:t> and </a:t>
            </a:r>
            <a:r>
              <a:rPr lang="en-US" sz="2000" dirty="0">
                <a:hlinkClick r:id="rId5"/>
              </a:rPr>
              <a:t>Maven ≥ 3.5.4</a:t>
            </a:r>
            <a:r>
              <a:rPr lang="en-US" sz="2000" dirty="0"/>
              <a:t>)</a:t>
            </a:r>
          </a:p>
          <a:p>
            <a:pPr marL="285750" indent="-285750">
              <a:lnSpc>
                <a:spcPct val="150000"/>
              </a:lnSpc>
              <a:buFont typeface="Arial" panose="020B0604020202020204" pitchFamily="34" charset="0"/>
              <a:buChar char="•"/>
            </a:pPr>
            <a:r>
              <a:rPr lang="en-US" sz="2000" dirty="0"/>
              <a:t>.NET (</a:t>
            </a:r>
            <a:r>
              <a:rPr lang="en-US" sz="2000" dirty="0">
                <a:hlinkClick r:id="rId6"/>
              </a:rPr>
              <a:t>.NET Core ≥ 3.1</a:t>
            </a:r>
            <a:r>
              <a:rPr lang="en-US" sz="2000" dirty="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r>
              <a:rPr lang="en-US" sz="2000" dirty="0"/>
              <a:t>CDK for Terraform – write Terraform stacks with Python/Typescript code (only for AWS provider)</a:t>
            </a:r>
          </a:p>
          <a:p>
            <a:pPr>
              <a:lnSpc>
                <a:spcPct val="150000"/>
              </a:lnSpc>
            </a:pPr>
            <a:endParaRPr lang="en-US" sz="2000" dirty="0"/>
          </a:p>
          <a:p>
            <a:pPr>
              <a:lnSpc>
                <a:spcPct val="150000"/>
              </a:lnSpc>
            </a:pPr>
            <a:endParaRPr lang="en-US" sz="2000" dirty="0"/>
          </a:p>
          <a:p>
            <a:pPr>
              <a:lnSpc>
                <a:spcPct val="150000"/>
              </a:lnSpc>
            </a:pPr>
            <a:endParaRPr lang="en-US" sz="2000" dirty="0"/>
          </a:p>
        </p:txBody>
      </p:sp>
      <p:pic>
        <p:nvPicPr>
          <p:cNvPr id="5" name="Picture 4" descr="A picture containing drawing&#10;&#10;Description automatically generated">
            <a:extLst>
              <a:ext uri="{FF2B5EF4-FFF2-40B4-BE49-F238E27FC236}">
                <a16:creationId xmlns:a16="http://schemas.microsoft.com/office/drawing/2014/main" id="{0DC70037-C651-2F43-80BA-33498311F58B}"/>
              </a:ext>
            </a:extLst>
          </p:cNvPr>
          <p:cNvPicPr>
            <a:picLocks noChangeAspect="1"/>
          </p:cNvPicPr>
          <p:nvPr/>
        </p:nvPicPr>
        <p:blipFill>
          <a:blip r:embed="rId7"/>
          <a:stretch>
            <a:fillRect/>
          </a:stretch>
        </p:blipFill>
        <p:spPr>
          <a:xfrm>
            <a:off x="8140874" y="2967652"/>
            <a:ext cx="3733800" cy="1409700"/>
          </a:xfrm>
          <a:prstGeom prst="rect">
            <a:avLst/>
          </a:prstGeom>
        </p:spPr>
      </p:pic>
    </p:spTree>
    <p:extLst>
      <p:ext uri="{BB962C8B-B14F-4D97-AF65-F5344CB8AC3E}">
        <p14:creationId xmlns:p14="http://schemas.microsoft.com/office/powerpoint/2010/main" val="2247955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79A19E-8BAB-D54A-A33C-A8AB7C81318A}"/>
              </a:ext>
            </a:extLst>
          </p:cNvPr>
          <p:cNvSpPr>
            <a:spLocks noGrp="1"/>
          </p:cNvSpPr>
          <p:nvPr>
            <p:ph type="sldNum" sz="quarter" idx="12"/>
          </p:nvPr>
        </p:nvSpPr>
        <p:spPr/>
        <p:txBody>
          <a:bodyPr/>
          <a:lstStyle/>
          <a:p>
            <a:fld id="{3DB5E446-421A-E746-A83E-D1D14D8D9CBB}" type="slidenum">
              <a:rPr lang="en-US" smtClean="0"/>
              <a:pPr/>
              <a:t>11</a:t>
            </a:fld>
            <a:endParaRPr lang="en-US" dirty="0"/>
          </a:p>
        </p:txBody>
      </p:sp>
      <p:sp>
        <p:nvSpPr>
          <p:cNvPr id="3" name="Title 2">
            <a:extLst>
              <a:ext uri="{FF2B5EF4-FFF2-40B4-BE49-F238E27FC236}">
                <a16:creationId xmlns:a16="http://schemas.microsoft.com/office/drawing/2014/main" id="{39371B1A-6BF9-2D4E-A9E9-1787CEF896D4}"/>
              </a:ext>
            </a:extLst>
          </p:cNvPr>
          <p:cNvSpPr>
            <a:spLocks noGrp="1"/>
          </p:cNvSpPr>
          <p:nvPr>
            <p:ph type="title"/>
          </p:nvPr>
        </p:nvSpPr>
        <p:spPr/>
        <p:txBody>
          <a:bodyPr/>
          <a:lstStyle/>
          <a:p>
            <a:r>
              <a:rPr lang="en-US" dirty="0"/>
              <a:t>W</a:t>
            </a:r>
            <a:r>
              <a:rPr lang="en-IL" dirty="0"/>
              <a:t>hat did we choose?</a:t>
            </a:r>
          </a:p>
        </p:txBody>
      </p:sp>
      <p:sp>
        <p:nvSpPr>
          <p:cNvPr id="4" name="TextBox 3">
            <a:extLst>
              <a:ext uri="{FF2B5EF4-FFF2-40B4-BE49-F238E27FC236}">
                <a16:creationId xmlns:a16="http://schemas.microsoft.com/office/drawing/2014/main" id="{8776F3C0-0940-7E41-A36F-20FE613D2B40}"/>
              </a:ext>
            </a:extLst>
          </p:cNvPr>
          <p:cNvSpPr txBox="1"/>
          <p:nvPr/>
        </p:nvSpPr>
        <p:spPr>
          <a:xfrm>
            <a:off x="329852" y="1236219"/>
            <a:ext cx="10984854" cy="5037765"/>
          </a:xfrm>
          <a:prstGeom prst="rect">
            <a:avLst/>
          </a:prstGeom>
          <a:noFill/>
        </p:spPr>
        <p:txBody>
          <a:bodyPr wrap="square" rtlCol="0">
            <a:normAutofit lnSpcReduction="10000"/>
          </a:bodyPr>
          <a:lstStyle/>
          <a:p>
            <a:pPr marL="342900" indent="-342900">
              <a:buFont typeface="Arial" panose="020B0604020202020204" pitchFamily="34" charset="0"/>
              <a:buChar char="•"/>
            </a:pPr>
            <a:r>
              <a:rPr lang="en-US" sz="2400" dirty="0"/>
              <a:t>We chose AWS CDK.</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As engineers we prefer to write CODE.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It’s familiar.</a:t>
            </a:r>
          </a:p>
          <a:p>
            <a:endParaRPr lang="en-US" sz="2400" dirty="0"/>
          </a:p>
          <a:p>
            <a:pPr marL="342900" indent="-342900">
              <a:buFont typeface="Arial" panose="020B0604020202020204" pitchFamily="34" charset="0"/>
              <a:buChar char="•"/>
            </a:pPr>
            <a:r>
              <a:rPr lang="en-US" sz="2400" dirty="0"/>
              <a:t>We don’t want to write YAMLs or JSONs or other configurations.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don’t want to learn a proprietary language or tool.</a:t>
            </a:r>
          </a:p>
          <a:p>
            <a:endParaRPr lang="en-US" sz="2400" dirty="0"/>
          </a:p>
          <a:p>
            <a:pPr marL="342900" indent="-342900">
              <a:buFont typeface="Arial" panose="020B0604020202020204" pitchFamily="34" charset="0"/>
              <a:buChar char="•"/>
            </a:pPr>
            <a:r>
              <a:rPr lang="en-US" sz="2400" dirty="0"/>
              <a:t>The infrastructure becomes just another Python library we use.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Learning curve is shorter </a:t>
            </a:r>
          </a:p>
          <a:p>
            <a:r>
              <a:rPr lang="en-US" sz="2400" dirty="0"/>
              <a:t> </a:t>
            </a:r>
            <a:endParaRPr lang="en-IL" sz="2400" dirty="0"/>
          </a:p>
        </p:txBody>
      </p:sp>
      <p:pic>
        <p:nvPicPr>
          <p:cNvPr id="5" name="Picture 4" descr="A picture containing drawing&#10;&#10;Description automatically generated">
            <a:extLst>
              <a:ext uri="{FF2B5EF4-FFF2-40B4-BE49-F238E27FC236}">
                <a16:creationId xmlns:a16="http://schemas.microsoft.com/office/drawing/2014/main" id="{FCDCB907-C46A-3344-A1AE-81D751FD5E54}"/>
              </a:ext>
            </a:extLst>
          </p:cNvPr>
          <p:cNvPicPr>
            <a:picLocks noChangeAspect="1"/>
          </p:cNvPicPr>
          <p:nvPr/>
        </p:nvPicPr>
        <p:blipFill>
          <a:blip r:embed="rId2"/>
          <a:stretch>
            <a:fillRect/>
          </a:stretch>
        </p:blipFill>
        <p:spPr>
          <a:xfrm>
            <a:off x="7346011" y="384113"/>
            <a:ext cx="3733800" cy="1409700"/>
          </a:xfrm>
          <a:prstGeom prst="rect">
            <a:avLst/>
          </a:prstGeom>
        </p:spPr>
      </p:pic>
    </p:spTree>
    <p:extLst>
      <p:ext uri="{BB962C8B-B14F-4D97-AF65-F5344CB8AC3E}">
        <p14:creationId xmlns:p14="http://schemas.microsoft.com/office/powerpoint/2010/main" val="752851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038BAAA6-0572-B14A-B434-770B91BD6DA0}"/>
              </a:ext>
            </a:extLst>
          </p:cNvPr>
          <p:cNvPicPr>
            <a:picLocks noChangeAspect="1"/>
          </p:cNvPicPr>
          <p:nvPr/>
        </p:nvPicPr>
        <p:blipFill>
          <a:blip r:embed="rId2"/>
          <a:stretch>
            <a:fillRect/>
          </a:stretch>
        </p:blipFill>
        <p:spPr>
          <a:xfrm>
            <a:off x="8077329" y="747422"/>
            <a:ext cx="3458817" cy="3921409"/>
          </a:xfrm>
          <a:prstGeom prst="rect">
            <a:avLst/>
          </a:prstGeom>
        </p:spPr>
      </p:pic>
      <p:sp>
        <p:nvSpPr>
          <p:cNvPr id="2" name="Slide Number Placeholder 1">
            <a:extLst>
              <a:ext uri="{FF2B5EF4-FFF2-40B4-BE49-F238E27FC236}">
                <a16:creationId xmlns:a16="http://schemas.microsoft.com/office/drawing/2014/main" id="{82EB9763-F8E2-9242-A874-99E4F586FF22}"/>
              </a:ext>
            </a:extLst>
          </p:cNvPr>
          <p:cNvSpPr>
            <a:spLocks noGrp="1"/>
          </p:cNvSpPr>
          <p:nvPr>
            <p:ph type="sldNum" sz="quarter" idx="12"/>
          </p:nvPr>
        </p:nvSpPr>
        <p:spPr/>
        <p:txBody>
          <a:bodyPr/>
          <a:lstStyle/>
          <a:p>
            <a:fld id="{3DB5E446-421A-E746-A83E-D1D14D8D9CBB}" type="slidenum">
              <a:rPr lang="en-US" smtClean="0"/>
              <a:pPr/>
              <a:t>12</a:t>
            </a:fld>
            <a:endParaRPr lang="en-US" dirty="0"/>
          </a:p>
        </p:txBody>
      </p:sp>
      <p:sp>
        <p:nvSpPr>
          <p:cNvPr id="3" name="Title 2">
            <a:extLst>
              <a:ext uri="{FF2B5EF4-FFF2-40B4-BE49-F238E27FC236}">
                <a16:creationId xmlns:a16="http://schemas.microsoft.com/office/drawing/2014/main" id="{DFB6342E-29A1-F847-964E-03F05B9B418A}"/>
              </a:ext>
            </a:extLst>
          </p:cNvPr>
          <p:cNvSpPr>
            <a:spLocks noGrp="1"/>
          </p:cNvSpPr>
          <p:nvPr>
            <p:ph type="title"/>
          </p:nvPr>
        </p:nvSpPr>
        <p:spPr>
          <a:xfrm>
            <a:off x="329852" y="374158"/>
            <a:ext cx="11544822" cy="402352"/>
          </a:xfrm>
        </p:spPr>
        <p:txBody>
          <a:bodyPr>
            <a:noAutofit/>
          </a:bodyPr>
          <a:lstStyle/>
          <a:p>
            <a:r>
              <a:rPr lang="en-US" dirty="0"/>
              <a:t>CDK – Terminology</a:t>
            </a:r>
          </a:p>
        </p:txBody>
      </p:sp>
      <p:sp>
        <p:nvSpPr>
          <p:cNvPr id="4" name="TextBox 3">
            <a:extLst>
              <a:ext uri="{FF2B5EF4-FFF2-40B4-BE49-F238E27FC236}">
                <a16:creationId xmlns:a16="http://schemas.microsoft.com/office/drawing/2014/main" id="{53746F64-163B-DF41-9DCF-A0CEED5C3F2F}"/>
              </a:ext>
            </a:extLst>
          </p:cNvPr>
          <p:cNvSpPr txBox="1"/>
          <p:nvPr/>
        </p:nvSpPr>
        <p:spPr>
          <a:xfrm>
            <a:off x="234435" y="1072813"/>
            <a:ext cx="10968951" cy="5037765"/>
          </a:xfrm>
          <a:prstGeom prst="rect">
            <a:avLst/>
          </a:prstGeom>
          <a:noFill/>
        </p:spPr>
        <p:txBody>
          <a:bodyPr wrap="square" rtlCol="0">
            <a:normAutofit fontScale="77500" lnSpcReduction="20000"/>
          </a:bodyPr>
          <a:lstStyle/>
          <a:p>
            <a:pPr marL="285750" indent="-285750">
              <a:lnSpc>
                <a:spcPct val="150000"/>
              </a:lnSpc>
              <a:buFont typeface="Arial" panose="020B0604020202020204" pitchFamily="34" charset="0"/>
              <a:buChar char="•"/>
            </a:pPr>
            <a:r>
              <a:rPr lang="en-US" sz="2000" dirty="0"/>
              <a:t>Cfn resource – low level AWS resource</a:t>
            </a:r>
          </a:p>
          <a:p>
            <a:pPr marL="285750" indent="-285750">
              <a:lnSpc>
                <a:spcPct val="150000"/>
              </a:lnSpc>
              <a:buFont typeface="Arial" panose="020B0604020202020204" pitchFamily="34" charset="0"/>
              <a:buChar char="•"/>
            </a:pPr>
            <a:r>
              <a:rPr lang="en-US" sz="2000" dirty="0"/>
              <a:t>Construct </a:t>
            </a:r>
          </a:p>
          <a:p>
            <a:pPr marL="742950" lvl="1" indent="-285750">
              <a:lnSpc>
                <a:spcPct val="150000"/>
              </a:lnSpc>
              <a:buFont typeface="Arial" panose="020B0604020202020204" pitchFamily="34" charset="0"/>
              <a:buChar char="•"/>
            </a:pPr>
            <a:r>
              <a:rPr lang="en-US" sz="2000" dirty="0"/>
              <a:t>Collection of Cfn resources, higher lever of abstraction.</a:t>
            </a:r>
          </a:p>
          <a:p>
            <a:pPr marL="742950" lvl="1" indent="-285750">
              <a:lnSpc>
                <a:spcPct val="150000"/>
              </a:lnSpc>
              <a:buFont typeface="Arial" panose="020B0604020202020204" pitchFamily="34" charset="0"/>
              <a:buChar char="•"/>
            </a:pPr>
            <a:r>
              <a:rPr lang="en-US" sz="2000" dirty="0"/>
              <a:t>Reusable.</a:t>
            </a:r>
          </a:p>
          <a:p>
            <a:pPr marL="742950" lvl="1" indent="-285750">
              <a:lnSpc>
                <a:spcPct val="150000"/>
              </a:lnSpc>
              <a:buFont typeface="Arial" panose="020B0604020202020204" pitchFamily="34" charset="0"/>
              <a:buChar char="•"/>
            </a:pPr>
            <a:r>
              <a:rPr lang="en-US" sz="2000" dirty="0"/>
              <a:t>S3 bucket with encryption, DynamoDB with streams etc.</a:t>
            </a:r>
          </a:p>
          <a:p>
            <a:pPr marL="742950" lvl="1" indent="-285750">
              <a:lnSpc>
                <a:spcPct val="150000"/>
              </a:lnSpc>
              <a:buFont typeface="Arial" panose="020B0604020202020204" pitchFamily="34" charset="0"/>
              <a:buChar char="•"/>
            </a:pPr>
            <a:r>
              <a:rPr lang="en-US" sz="2000" dirty="0"/>
              <a:t>Can also contain other constructs.</a:t>
            </a:r>
          </a:p>
          <a:p>
            <a:pPr marL="285750" indent="-285750">
              <a:lnSpc>
                <a:spcPct val="150000"/>
              </a:lnSpc>
              <a:buFont typeface="Arial" panose="020B0604020202020204" pitchFamily="34" charset="0"/>
              <a:buChar char="•"/>
            </a:pPr>
            <a:r>
              <a:rPr lang="en-US" sz="2000" dirty="0"/>
              <a:t>Stack</a:t>
            </a:r>
          </a:p>
          <a:p>
            <a:pPr marL="742950" lvl="1" indent="-285750">
              <a:lnSpc>
                <a:spcPct val="150000"/>
              </a:lnSpc>
              <a:buFont typeface="Arial" panose="020B0604020202020204" pitchFamily="34" charset="0"/>
              <a:buChar char="•"/>
            </a:pPr>
            <a:r>
              <a:rPr lang="en-US" sz="2000" dirty="0"/>
              <a:t>A collection of constructs, resources deployed together. </a:t>
            </a:r>
          </a:p>
          <a:p>
            <a:pPr marL="742950" lvl="1" indent="-285750">
              <a:lnSpc>
                <a:spcPct val="150000"/>
              </a:lnSpc>
              <a:buFont typeface="Arial" panose="020B0604020202020204" pitchFamily="34" charset="0"/>
              <a:buChar char="•"/>
            </a:pPr>
            <a:r>
              <a:rPr lang="en-US" sz="2000" dirty="0"/>
              <a:t>Unit of deployment.</a:t>
            </a:r>
          </a:p>
          <a:p>
            <a:pPr lvl="1">
              <a:lnSpc>
                <a:spcPct val="150000"/>
              </a:lnSpc>
            </a:pPr>
            <a:endParaRPr lang="en-US" sz="2000" dirty="0"/>
          </a:p>
          <a:p>
            <a:pPr marL="285750" indent="-285750">
              <a:lnSpc>
                <a:spcPct val="150000"/>
              </a:lnSpc>
              <a:buFont typeface="Arial" panose="020B0604020202020204" pitchFamily="34" charset="0"/>
              <a:buChar char="•"/>
            </a:pPr>
            <a:r>
              <a:rPr lang="en-US" sz="2000" dirty="0"/>
              <a:t>App – a microservice consisted of stacks.</a:t>
            </a:r>
          </a:p>
          <a:p>
            <a:pPr marL="285750" indent="-285750">
              <a:lnSpc>
                <a:spcPct val="150000"/>
              </a:lnSpc>
              <a:buFont typeface="Arial" panose="020B0604020202020204" pitchFamily="34" charset="0"/>
              <a:buChar char="•"/>
            </a:pPr>
            <a:endParaRPr lang="en-US" dirty="0"/>
          </a:p>
          <a:p>
            <a:pPr>
              <a:lnSpc>
                <a:spcPct val="150000"/>
              </a:lnSpc>
            </a:pPr>
            <a:r>
              <a:rPr lang="en-US" sz="2000" dirty="0"/>
              <a:t>CDK supports all Cfn template options. </a:t>
            </a:r>
          </a:p>
          <a:p>
            <a:pPr>
              <a:lnSpc>
                <a:spcPct val="150000"/>
              </a:lnSpc>
            </a:pPr>
            <a:r>
              <a:rPr lang="en-US" sz="2000" dirty="0"/>
              <a:t>You can define all the resources that cloud formation supports.</a:t>
            </a:r>
          </a:p>
          <a:p>
            <a:pPr>
              <a:lnSpc>
                <a:spcPct val="150000"/>
              </a:lnSpc>
            </a:pPr>
            <a:r>
              <a:rPr lang="en-US" sz="2000" dirty="0"/>
              <a:t>However, most services have high-level abstractions.</a:t>
            </a:r>
            <a:endParaRPr lang="en-US" dirty="0"/>
          </a:p>
          <a:p>
            <a:pPr>
              <a:lnSpc>
                <a:spcPct val="150000"/>
              </a:lnSpc>
            </a:pPr>
            <a:endParaRPr lang="he-IL" dirty="0"/>
          </a:p>
          <a:p>
            <a:pPr>
              <a:lnSpc>
                <a:spcPct val="150000"/>
              </a:lnSpc>
            </a:pPr>
            <a:endParaRPr lang="en-US" dirty="0"/>
          </a:p>
        </p:txBody>
      </p:sp>
      <p:grpSp>
        <p:nvGrpSpPr>
          <p:cNvPr id="14" name="Group 13">
            <a:extLst>
              <a:ext uri="{FF2B5EF4-FFF2-40B4-BE49-F238E27FC236}">
                <a16:creationId xmlns:a16="http://schemas.microsoft.com/office/drawing/2014/main" id="{0001B7C9-6F0A-DA4D-A70F-D50E4CE213E3}"/>
              </a:ext>
            </a:extLst>
          </p:cNvPr>
          <p:cNvGrpSpPr/>
          <p:nvPr/>
        </p:nvGrpSpPr>
        <p:grpSpPr>
          <a:xfrm>
            <a:off x="7900460" y="4916095"/>
            <a:ext cx="1273134" cy="296303"/>
            <a:chOff x="7801607" y="4488447"/>
            <a:chExt cx="1273134" cy="296303"/>
          </a:xfrm>
        </p:grpSpPr>
        <p:sp>
          <p:nvSpPr>
            <p:cNvPr id="5" name="Rectangle 4">
              <a:extLst>
                <a:ext uri="{FF2B5EF4-FFF2-40B4-BE49-F238E27FC236}">
                  <a16:creationId xmlns:a16="http://schemas.microsoft.com/office/drawing/2014/main" id="{1ACC0666-58A3-B747-B366-117E6B86EF30}"/>
                </a:ext>
              </a:extLst>
            </p:cNvPr>
            <p:cNvSpPr/>
            <p:nvPr/>
          </p:nvSpPr>
          <p:spPr>
            <a:xfrm>
              <a:off x="7801607" y="4488447"/>
              <a:ext cx="617837" cy="296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IL" sz="1200" b="0" i="0" dirty="0">
                  <a:solidFill>
                    <a:schemeClr val="tx1"/>
                  </a:solidFill>
                  <a:ea typeface="Proxima Nova" charset="0"/>
                  <a:cs typeface="Proxima Nova" charset="0"/>
                </a:rPr>
                <a:t>Cfn</a:t>
              </a:r>
            </a:p>
          </p:txBody>
        </p:sp>
        <p:sp>
          <p:nvSpPr>
            <p:cNvPr id="7" name="Rectangle 6">
              <a:extLst>
                <a:ext uri="{FF2B5EF4-FFF2-40B4-BE49-F238E27FC236}">
                  <a16:creationId xmlns:a16="http://schemas.microsoft.com/office/drawing/2014/main" id="{3AB50474-A181-374D-A307-3D886B1EF211}"/>
                </a:ext>
              </a:extLst>
            </p:cNvPr>
            <p:cNvSpPr/>
            <p:nvPr/>
          </p:nvSpPr>
          <p:spPr>
            <a:xfrm>
              <a:off x="8456904" y="4488447"/>
              <a:ext cx="617837" cy="296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IL" sz="1200" b="0" i="0" dirty="0">
                  <a:solidFill>
                    <a:schemeClr val="tx1"/>
                  </a:solidFill>
                  <a:ea typeface="Proxima Nova" charset="0"/>
                  <a:cs typeface="Proxima Nova" charset="0"/>
                </a:rPr>
                <a:t>Cfn</a:t>
              </a:r>
            </a:p>
          </p:txBody>
        </p:sp>
      </p:grpSp>
      <p:sp>
        <p:nvSpPr>
          <p:cNvPr id="10" name="Rectangle 9">
            <a:extLst>
              <a:ext uri="{FF2B5EF4-FFF2-40B4-BE49-F238E27FC236}">
                <a16:creationId xmlns:a16="http://schemas.microsoft.com/office/drawing/2014/main" id="{C6FB45A0-F803-6241-AA2B-10E4A4D8203C}"/>
              </a:ext>
            </a:extLst>
          </p:cNvPr>
          <p:cNvSpPr/>
          <p:nvPr/>
        </p:nvSpPr>
        <p:spPr>
          <a:xfrm>
            <a:off x="10751927" y="4453335"/>
            <a:ext cx="617837" cy="296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IL" sz="1200" b="0" i="0" dirty="0">
                <a:solidFill>
                  <a:schemeClr val="tx1"/>
                </a:solidFill>
                <a:ea typeface="Proxima Nova" charset="0"/>
                <a:cs typeface="Proxima Nova" charset="0"/>
              </a:rPr>
              <a:t>Cfn</a:t>
            </a:r>
            <a:endParaRPr lang="en-IL" sz="1400" b="0" i="0" dirty="0">
              <a:solidFill>
                <a:schemeClr val="tx1"/>
              </a:solidFill>
              <a:ea typeface="Proxima Nova" charset="0"/>
              <a:cs typeface="Proxima Nova" charset="0"/>
            </a:endParaRPr>
          </a:p>
        </p:txBody>
      </p:sp>
      <p:grpSp>
        <p:nvGrpSpPr>
          <p:cNvPr id="13" name="Group 12">
            <a:extLst>
              <a:ext uri="{FF2B5EF4-FFF2-40B4-BE49-F238E27FC236}">
                <a16:creationId xmlns:a16="http://schemas.microsoft.com/office/drawing/2014/main" id="{BA78E760-6B3D-394A-A04D-4D3191F08CB0}"/>
              </a:ext>
            </a:extLst>
          </p:cNvPr>
          <p:cNvGrpSpPr/>
          <p:nvPr/>
        </p:nvGrpSpPr>
        <p:grpSpPr>
          <a:xfrm>
            <a:off x="9312000" y="5127977"/>
            <a:ext cx="1316384" cy="636651"/>
            <a:chOff x="9274954" y="4668831"/>
            <a:chExt cx="1316384" cy="636651"/>
          </a:xfrm>
        </p:grpSpPr>
        <p:sp>
          <p:nvSpPr>
            <p:cNvPr id="8" name="Rectangle 7">
              <a:extLst>
                <a:ext uri="{FF2B5EF4-FFF2-40B4-BE49-F238E27FC236}">
                  <a16:creationId xmlns:a16="http://schemas.microsoft.com/office/drawing/2014/main" id="{79EC1CE0-008A-CC42-81AB-FD789CE9672B}"/>
                </a:ext>
              </a:extLst>
            </p:cNvPr>
            <p:cNvSpPr/>
            <p:nvPr/>
          </p:nvSpPr>
          <p:spPr>
            <a:xfrm>
              <a:off x="9287313" y="4668831"/>
              <a:ext cx="617837" cy="296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IL" sz="1200" b="0" i="0" dirty="0">
                  <a:solidFill>
                    <a:schemeClr val="tx1"/>
                  </a:solidFill>
                  <a:ea typeface="Proxima Nova" charset="0"/>
                  <a:cs typeface="Proxima Nova" charset="0"/>
                </a:rPr>
                <a:t>Cfn</a:t>
              </a:r>
            </a:p>
          </p:txBody>
        </p:sp>
        <p:sp>
          <p:nvSpPr>
            <p:cNvPr id="9" name="Rectangle 8">
              <a:extLst>
                <a:ext uri="{FF2B5EF4-FFF2-40B4-BE49-F238E27FC236}">
                  <a16:creationId xmlns:a16="http://schemas.microsoft.com/office/drawing/2014/main" id="{C54505AF-13E3-2E4D-B4B3-5C3E8E05197B}"/>
                </a:ext>
              </a:extLst>
            </p:cNvPr>
            <p:cNvSpPr/>
            <p:nvPr/>
          </p:nvSpPr>
          <p:spPr>
            <a:xfrm>
              <a:off x="9973501" y="4673783"/>
              <a:ext cx="617837" cy="296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IL" sz="1200" b="0" i="0" dirty="0">
                  <a:solidFill>
                    <a:schemeClr val="tx1"/>
                  </a:solidFill>
                  <a:ea typeface="Proxima Nova" charset="0"/>
                  <a:cs typeface="Proxima Nova" charset="0"/>
                </a:rPr>
                <a:t>Cfn</a:t>
              </a:r>
            </a:p>
          </p:txBody>
        </p:sp>
        <p:sp>
          <p:nvSpPr>
            <p:cNvPr id="11" name="Rectangle 10">
              <a:extLst>
                <a:ext uri="{FF2B5EF4-FFF2-40B4-BE49-F238E27FC236}">
                  <a16:creationId xmlns:a16="http://schemas.microsoft.com/office/drawing/2014/main" id="{491E0EAC-AF14-C540-BE06-D09B6896C5F6}"/>
                </a:ext>
              </a:extLst>
            </p:cNvPr>
            <p:cNvSpPr/>
            <p:nvPr/>
          </p:nvSpPr>
          <p:spPr>
            <a:xfrm>
              <a:off x="9961143" y="5009179"/>
              <a:ext cx="617837" cy="296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IL" sz="1200" b="0" i="0" dirty="0">
                  <a:solidFill>
                    <a:schemeClr val="tx1"/>
                  </a:solidFill>
                  <a:ea typeface="Proxima Nova" charset="0"/>
                  <a:cs typeface="Proxima Nova" charset="0"/>
                </a:rPr>
                <a:t>Cfn</a:t>
              </a:r>
            </a:p>
          </p:txBody>
        </p:sp>
        <p:sp>
          <p:nvSpPr>
            <p:cNvPr id="12" name="Rectangle 11">
              <a:extLst>
                <a:ext uri="{FF2B5EF4-FFF2-40B4-BE49-F238E27FC236}">
                  <a16:creationId xmlns:a16="http://schemas.microsoft.com/office/drawing/2014/main" id="{B03B8A5C-DB7A-FE48-93A1-58F236233F13}"/>
                </a:ext>
              </a:extLst>
            </p:cNvPr>
            <p:cNvSpPr/>
            <p:nvPr/>
          </p:nvSpPr>
          <p:spPr>
            <a:xfrm>
              <a:off x="9274954" y="5009179"/>
              <a:ext cx="617837" cy="2963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IL" sz="1200" b="0" i="0" dirty="0">
                  <a:solidFill>
                    <a:schemeClr val="tx1"/>
                  </a:solidFill>
                  <a:ea typeface="Proxima Nova" charset="0"/>
                  <a:cs typeface="Proxima Nova" charset="0"/>
                </a:rPr>
                <a:t>Cfn</a:t>
              </a:r>
            </a:p>
          </p:txBody>
        </p:sp>
      </p:grpSp>
      <p:sp>
        <p:nvSpPr>
          <p:cNvPr id="17" name="Down Arrow 16">
            <a:extLst>
              <a:ext uri="{FF2B5EF4-FFF2-40B4-BE49-F238E27FC236}">
                <a16:creationId xmlns:a16="http://schemas.microsoft.com/office/drawing/2014/main" id="{502BE796-A76D-DA4B-ACD6-FB3F35433C6F}"/>
              </a:ext>
            </a:extLst>
          </p:cNvPr>
          <p:cNvSpPr/>
          <p:nvPr/>
        </p:nvSpPr>
        <p:spPr>
          <a:xfrm>
            <a:off x="8503046" y="4446538"/>
            <a:ext cx="67963" cy="469557"/>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IL" sz="1400" b="0" i="0" dirty="0">
              <a:solidFill>
                <a:schemeClr val="bg1"/>
              </a:solidFill>
              <a:ea typeface="Proxima Nova" charset="0"/>
              <a:cs typeface="Proxima Nova" charset="0"/>
            </a:endParaRPr>
          </a:p>
        </p:txBody>
      </p:sp>
      <p:sp>
        <p:nvSpPr>
          <p:cNvPr id="18" name="Down Arrow 17">
            <a:extLst>
              <a:ext uri="{FF2B5EF4-FFF2-40B4-BE49-F238E27FC236}">
                <a16:creationId xmlns:a16="http://schemas.microsoft.com/office/drawing/2014/main" id="{1750CF31-65DD-074B-9F6D-98C5C0312728}"/>
              </a:ext>
            </a:extLst>
          </p:cNvPr>
          <p:cNvSpPr/>
          <p:nvPr/>
        </p:nvSpPr>
        <p:spPr>
          <a:xfrm>
            <a:off x="9939519" y="4631761"/>
            <a:ext cx="67963" cy="469557"/>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IL" sz="1400" b="0" i="0" dirty="0">
              <a:solidFill>
                <a:schemeClr val="bg1"/>
              </a:solidFill>
              <a:ea typeface="Proxima Nova" charset="0"/>
              <a:cs typeface="Proxima Nova" charset="0"/>
            </a:endParaRPr>
          </a:p>
        </p:txBody>
      </p:sp>
      <p:sp>
        <p:nvSpPr>
          <p:cNvPr id="19" name="Down Arrow 18">
            <a:extLst>
              <a:ext uri="{FF2B5EF4-FFF2-40B4-BE49-F238E27FC236}">
                <a16:creationId xmlns:a16="http://schemas.microsoft.com/office/drawing/2014/main" id="{F0C313C9-FDA5-9C4A-A267-B328E3D922F1}"/>
              </a:ext>
            </a:extLst>
          </p:cNvPr>
          <p:cNvSpPr/>
          <p:nvPr/>
        </p:nvSpPr>
        <p:spPr>
          <a:xfrm>
            <a:off x="11026865" y="4020848"/>
            <a:ext cx="67963" cy="425073"/>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IL" sz="1400" b="0" i="0" dirty="0">
              <a:solidFill>
                <a:schemeClr val="bg1"/>
              </a:solidFill>
              <a:ea typeface="Proxima Nova" charset="0"/>
              <a:cs typeface="Proxima Nova" charset="0"/>
            </a:endParaRPr>
          </a:p>
        </p:txBody>
      </p:sp>
    </p:spTree>
    <p:extLst>
      <p:ext uri="{BB962C8B-B14F-4D97-AF65-F5344CB8AC3E}">
        <p14:creationId xmlns:p14="http://schemas.microsoft.com/office/powerpoint/2010/main" val="33050478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B9763-F8E2-9242-A874-99E4F586FF22}"/>
              </a:ext>
            </a:extLst>
          </p:cNvPr>
          <p:cNvSpPr>
            <a:spLocks noGrp="1"/>
          </p:cNvSpPr>
          <p:nvPr>
            <p:ph type="sldNum" sz="quarter" idx="12"/>
          </p:nvPr>
        </p:nvSpPr>
        <p:spPr/>
        <p:txBody>
          <a:bodyPr/>
          <a:lstStyle/>
          <a:p>
            <a:fld id="{3DB5E446-421A-E746-A83E-D1D14D8D9CBB}" type="slidenum">
              <a:rPr lang="en-US" smtClean="0"/>
              <a:pPr/>
              <a:t>13</a:t>
            </a:fld>
            <a:endParaRPr lang="en-US" dirty="0"/>
          </a:p>
        </p:txBody>
      </p:sp>
      <p:sp>
        <p:nvSpPr>
          <p:cNvPr id="3" name="Title 2">
            <a:extLst>
              <a:ext uri="{FF2B5EF4-FFF2-40B4-BE49-F238E27FC236}">
                <a16:creationId xmlns:a16="http://schemas.microsoft.com/office/drawing/2014/main" id="{DFB6342E-29A1-F847-964E-03F05B9B418A}"/>
              </a:ext>
            </a:extLst>
          </p:cNvPr>
          <p:cNvSpPr>
            <a:spLocks noGrp="1"/>
          </p:cNvSpPr>
          <p:nvPr>
            <p:ph type="title"/>
          </p:nvPr>
        </p:nvSpPr>
        <p:spPr>
          <a:xfrm>
            <a:off x="329852" y="374158"/>
            <a:ext cx="11544822" cy="402352"/>
          </a:xfrm>
        </p:spPr>
        <p:txBody>
          <a:bodyPr>
            <a:noAutofit/>
          </a:bodyPr>
          <a:lstStyle/>
          <a:p>
            <a:r>
              <a:rPr lang="en-US" dirty="0"/>
              <a:t>CDK – Steps of deployment</a:t>
            </a:r>
          </a:p>
        </p:txBody>
      </p:sp>
      <p:sp>
        <p:nvSpPr>
          <p:cNvPr id="4" name="TextBox 3">
            <a:extLst>
              <a:ext uri="{FF2B5EF4-FFF2-40B4-BE49-F238E27FC236}">
                <a16:creationId xmlns:a16="http://schemas.microsoft.com/office/drawing/2014/main" id="{53746F64-163B-DF41-9DCF-A0CEED5C3F2F}"/>
              </a:ext>
            </a:extLst>
          </p:cNvPr>
          <p:cNvSpPr txBox="1"/>
          <p:nvPr/>
        </p:nvSpPr>
        <p:spPr>
          <a:xfrm>
            <a:off x="329852" y="1363439"/>
            <a:ext cx="11518536" cy="5037765"/>
          </a:xfrm>
          <a:prstGeom prst="rect">
            <a:avLst/>
          </a:prstGeom>
          <a:noFill/>
        </p:spPr>
        <p:txBody>
          <a:bodyPr wrap="square" rtlCol="0">
            <a:normAutofit/>
          </a:bodyPr>
          <a:lstStyle/>
          <a:p>
            <a:r>
              <a:rPr lang="en-US" dirty="0"/>
              <a:t>bootstrap </a:t>
            </a:r>
            <a:r>
              <a:rPr lang="en-US" dirty="0">
                <a:sym typeface="Wingdings" pitchFamily="2" charset="2"/>
              </a:rPr>
              <a:t></a:t>
            </a:r>
            <a:r>
              <a:rPr lang="en-US" dirty="0"/>
              <a:t> validate &amp; synthesis </a:t>
            </a:r>
            <a:r>
              <a:rPr lang="en-US" dirty="0">
                <a:sym typeface="Wingdings" pitchFamily="2" charset="2"/>
              </a:rPr>
              <a:t></a:t>
            </a:r>
            <a:r>
              <a:rPr lang="en-US" dirty="0"/>
              <a:t> publish </a:t>
            </a:r>
            <a:r>
              <a:rPr lang="en-US" dirty="0">
                <a:sym typeface="Wingdings" pitchFamily="2" charset="2"/>
              </a:rPr>
              <a:t></a:t>
            </a:r>
            <a:r>
              <a:rPr lang="en-US" dirty="0"/>
              <a:t> deploy</a:t>
            </a:r>
          </a:p>
          <a:p>
            <a:endParaRPr lang="en-US" b="1" dirty="0"/>
          </a:p>
          <a:p>
            <a:r>
              <a:rPr lang="en-US" b="1" dirty="0"/>
              <a:t>Bootstrap</a:t>
            </a:r>
            <a:r>
              <a:rPr lang="en-US" dirty="0"/>
              <a:t>: provision resources required to deploy CDK apps into all environments in advance (such as an S3 bucket, various IAM roles that trust the central deployment account). Created once per AWS account.</a:t>
            </a:r>
          </a:p>
          <a:p>
            <a:endParaRPr lang="en-US" dirty="0"/>
          </a:p>
          <a:p>
            <a:r>
              <a:rPr lang="en-US" b="1" dirty="0"/>
              <a:t>Validation: </a:t>
            </a:r>
            <a:r>
              <a:rPr lang="en-US" dirty="0"/>
              <a:t>each construct calls its inner validation method. Discover errors in “compilation” instead of deployment time.</a:t>
            </a:r>
            <a:endParaRPr lang="en-US" b="1" dirty="0"/>
          </a:p>
          <a:p>
            <a:endParaRPr lang="en-US" b="1" dirty="0"/>
          </a:p>
          <a:p>
            <a:r>
              <a:rPr lang="en-US" b="1" dirty="0"/>
              <a:t>Synthesis: </a:t>
            </a:r>
            <a:r>
              <a:rPr lang="en-US" dirty="0"/>
              <a:t>produces a cloud assembly output in ‘</a:t>
            </a:r>
            <a:r>
              <a:rPr lang="en-US" dirty="0" err="1"/>
              <a:t>cdk.out</a:t>
            </a:r>
            <a:r>
              <a:rPr lang="en-US" dirty="0"/>
              <a:t>’ folder. </a:t>
            </a:r>
          </a:p>
          <a:p>
            <a:r>
              <a:rPr lang="en-US" dirty="0"/>
              <a:t>It includes CloudFormation template for each stack and asset sources (lambda zip, docker files, </a:t>
            </a:r>
            <a:r>
              <a:rPr lang="en-US" dirty="0" err="1"/>
              <a:t>etc</a:t>
            </a:r>
            <a:r>
              <a:rPr lang="en-US" dirty="0"/>
              <a:t>) that must be packaged and published to the asset store in each environment that consumes them.</a:t>
            </a:r>
          </a:p>
          <a:p>
            <a:endParaRPr lang="en-US" b="1" dirty="0"/>
          </a:p>
          <a:p>
            <a:r>
              <a:rPr lang="en-US" b="1" dirty="0"/>
              <a:t>Publish</a:t>
            </a:r>
            <a:r>
              <a:rPr lang="en-US" dirty="0"/>
              <a:t>: package and publish all assets to asset stores (S3 bucket, ECR repository) so they can be consumed.</a:t>
            </a:r>
          </a:p>
          <a:p>
            <a:endParaRPr lang="en-US" b="1" dirty="0"/>
          </a:p>
          <a:p>
            <a:r>
              <a:rPr lang="en-US" b="1" dirty="0"/>
              <a:t>Deploy</a:t>
            </a:r>
            <a:r>
              <a:rPr lang="en-US" dirty="0"/>
              <a:t>: assume deployment role and deploy stacks are deployed AWS.</a:t>
            </a:r>
            <a:endParaRPr lang="he-IL" dirty="0"/>
          </a:p>
          <a:p>
            <a:endParaRPr lang="en-US" dirty="0"/>
          </a:p>
        </p:txBody>
      </p:sp>
    </p:spTree>
    <p:extLst>
      <p:ext uri="{BB962C8B-B14F-4D97-AF65-F5344CB8AC3E}">
        <p14:creationId xmlns:p14="http://schemas.microsoft.com/office/powerpoint/2010/main" val="25517528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B9763-F8E2-9242-A874-99E4F586FF22}"/>
              </a:ext>
            </a:extLst>
          </p:cNvPr>
          <p:cNvSpPr>
            <a:spLocks noGrp="1"/>
          </p:cNvSpPr>
          <p:nvPr>
            <p:ph type="sldNum" sz="quarter" idx="12"/>
          </p:nvPr>
        </p:nvSpPr>
        <p:spPr/>
        <p:txBody>
          <a:bodyPr/>
          <a:lstStyle/>
          <a:p>
            <a:fld id="{3DB5E446-421A-E746-A83E-D1D14D8D9CBB}" type="slidenum">
              <a:rPr lang="en-US" smtClean="0"/>
              <a:pPr/>
              <a:t>14</a:t>
            </a:fld>
            <a:endParaRPr lang="en-US" dirty="0"/>
          </a:p>
        </p:txBody>
      </p:sp>
      <p:sp>
        <p:nvSpPr>
          <p:cNvPr id="3" name="Title 2">
            <a:extLst>
              <a:ext uri="{FF2B5EF4-FFF2-40B4-BE49-F238E27FC236}">
                <a16:creationId xmlns:a16="http://schemas.microsoft.com/office/drawing/2014/main" id="{DFB6342E-29A1-F847-964E-03F05B9B418A}"/>
              </a:ext>
            </a:extLst>
          </p:cNvPr>
          <p:cNvSpPr>
            <a:spLocks noGrp="1"/>
          </p:cNvSpPr>
          <p:nvPr>
            <p:ph type="title"/>
          </p:nvPr>
        </p:nvSpPr>
        <p:spPr>
          <a:xfrm>
            <a:off x="329852" y="374158"/>
            <a:ext cx="11544822" cy="402352"/>
          </a:xfrm>
        </p:spPr>
        <p:txBody>
          <a:bodyPr>
            <a:noAutofit/>
          </a:bodyPr>
          <a:lstStyle/>
          <a:p>
            <a:r>
              <a:rPr lang="en-US" dirty="0"/>
              <a:t>CDK – </a:t>
            </a:r>
            <a:r>
              <a:rPr lang="en-US" dirty="0" err="1"/>
              <a:t>proS</a:t>
            </a:r>
            <a:endParaRPr lang="en-US" dirty="0"/>
          </a:p>
        </p:txBody>
      </p:sp>
      <p:sp>
        <p:nvSpPr>
          <p:cNvPr id="4" name="TextBox 3">
            <a:extLst>
              <a:ext uri="{FF2B5EF4-FFF2-40B4-BE49-F238E27FC236}">
                <a16:creationId xmlns:a16="http://schemas.microsoft.com/office/drawing/2014/main" id="{53746F64-163B-DF41-9DCF-A0CEED5C3F2F}"/>
              </a:ext>
            </a:extLst>
          </p:cNvPr>
          <p:cNvSpPr txBox="1"/>
          <p:nvPr/>
        </p:nvSpPr>
        <p:spPr>
          <a:xfrm>
            <a:off x="329852" y="1153620"/>
            <a:ext cx="11862148" cy="5037765"/>
          </a:xfrm>
          <a:prstGeom prst="rect">
            <a:avLst/>
          </a:prstGeom>
          <a:noFill/>
        </p:spPr>
        <p:txBody>
          <a:bodyPr wrap="square" rtlCol="0">
            <a:normAutofit/>
          </a:bodyPr>
          <a:lstStyle/>
          <a:p>
            <a:pPr marL="342900" indent="-342900">
              <a:lnSpc>
                <a:spcPct val="150000"/>
              </a:lnSpc>
              <a:buFont typeface="Arial" panose="020B0604020202020204" pitchFamily="34" charset="0"/>
              <a:buChar char="•"/>
            </a:pPr>
            <a:r>
              <a:rPr lang="en-US" sz="2400" dirty="0"/>
              <a:t>Doesn’t require learning a new language</a:t>
            </a:r>
          </a:p>
          <a:p>
            <a:pPr marL="342900" indent="-342900">
              <a:lnSpc>
                <a:spcPct val="150000"/>
              </a:lnSpc>
              <a:buFont typeface="Arial" panose="020B0604020202020204" pitchFamily="34" charset="0"/>
              <a:buChar char="•"/>
            </a:pPr>
            <a:r>
              <a:rPr lang="en-US" sz="2400" dirty="0"/>
              <a:t>Doesn’t involve YAML/JSON know how</a:t>
            </a:r>
          </a:p>
          <a:p>
            <a:pPr marL="342900" indent="-342900">
              <a:lnSpc>
                <a:spcPct val="150000"/>
              </a:lnSpc>
              <a:buFont typeface="Arial" panose="020B0604020202020204" pitchFamily="34" charset="0"/>
              <a:buChar char="•"/>
            </a:pPr>
            <a:r>
              <a:rPr lang="en-US" sz="2400" dirty="0"/>
              <a:t>Easier to debug/read</a:t>
            </a:r>
          </a:p>
          <a:p>
            <a:pPr marL="342900" indent="-342900">
              <a:lnSpc>
                <a:spcPct val="150000"/>
              </a:lnSpc>
              <a:buFont typeface="Arial" panose="020B0604020202020204" pitchFamily="34" charset="0"/>
              <a:buChar char="•"/>
            </a:pPr>
            <a:r>
              <a:rPr lang="en-US" sz="2400" dirty="0"/>
              <a:t>Reusable constructs, can share between services &amp; teams.</a:t>
            </a:r>
          </a:p>
          <a:p>
            <a:pPr marL="342900" indent="-342900">
              <a:lnSpc>
                <a:spcPct val="150000"/>
              </a:lnSpc>
              <a:buFont typeface="Arial" panose="020B0604020202020204" pitchFamily="34" charset="0"/>
              <a:buChar char="•"/>
            </a:pPr>
            <a:r>
              <a:rPr lang="en-US" sz="2400" dirty="0"/>
              <a:t>Compile time errors instead of during deployment runtime</a:t>
            </a:r>
          </a:p>
          <a:p>
            <a:pPr marL="342900" indent="-342900">
              <a:lnSpc>
                <a:spcPct val="150000"/>
              </a:lnSpc>
              <a:buFont typeface="Arial" panose="020B0604020202020204" pitchFamily="34" charset="0"/>
              <a:buChar char="•"/>
            </a:pPr>
            <a:r>
              <a:rPr lang="en-US" sz="2400" dirty="0"/>
              <a:t>Can always fallback to Cfn low level resources</a:t>
            </a:r>
          </a:p>
          <a:p>
            <a:pPr marL="342900" indent="-342900">
              <a:lnSpc>
                <a:spcPct val="150000"/>
              </a:lnSpc>
              <a:buFont typeface="Arial" panose="020B0604020202020204" pitchFamily="34" charset="0"/>
              <a:buChar char="•"/>
            </a:pPr>
            <a:r>
              <a:rPr lang="en-US" sz="2400" dirty="0"/>
              <a:t>AWS backed</a:t>
            </a:r>
          </a:p>
          <a:p>
            <a:pPr marL="342900" indent="-342900">
              <a:lnSpc>
                <a:spcPct val="150000"/>
              </a:lnSpc>
              <a:buFont typeface="Arial" panose="020B0604020202020204" pitchFamily="34" charset="0"/>
              <a:buChar char="•"/>
            </a:pPr>
            <a:r>
              <a:rPr lang="en-US" sz="2400" dirty="0"/>
              <a:t>Open source – can open issues and donate code</a:t>
            </a:r>
          </a:p>
          <a:p>
            <a:pPr marL="342900" indent="-342900">
              <a:lnSpc>
                <a:spcPct val="150000"/>
              </a:lnSpc>
              <a:buFont typeface="Arial" panose="020B0604020202020204" pitchFamily="34" charset="0"/>
              <a:buChar char="•"/>
            </a:pPr>
            <a:r>
              <a:rPr lang="en-US" sz="2400" dirty="0"/>
              <a:t>AWS Solutions Construct Patterns</a:t>
            </a:r>
          </a:p>
          <a:p>
            <a:pPr marL="342900" indent="-342900">
              <a:lnSpc>
                <a:spcPct val="150000"/>
              </a:lnSpc>
              <a:buFont typeface="Arial" panose="020B0604020202020204" pitchFamily="34" charset="0"/>
              <a:buChar char="•"/>
            </a:pPr>
            <a:endParaRPr lang="en-US" sz="2400" dirty="0"/>
          </a:p>
        </p:txBody>
      </p:sp>
    </p:spTree>
    <p:extLst>
      <p:ext uri="{BB962C8B-B14F-4D97-AF65-F5344CB8AC3E}">
        <p14:creationId xmlns:p14="http://schemas.microsoft.com/office/powerpoint/2010/main" val="33918562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6F11DE-2FED-4B46-9E1C-737C4F5D664E}"/>
              </a:ext>
            </a:extLst>
          </p:cNvPr>
          <p:cNvSpPr>
            <a:spLocks noGrp="1"/>
          </p:cNvSpPr>
          <p:nvPr>
            <p:ph type="sldNum" sz="quarter" idx="12"/>
          </p:nvPr>
        </p:nvSpPr>
        <p:spPr/>
        <p:txBody>
          <a:bodyPr/>
          <a:lstStyle/>
          <a:p>
            <a:fld id="{3DB5E446-421A-E746-A83E-D1D14D8D9CBB}" type="slidenum">
              <a:rPr lang="en-US" smtClean="0"/>
              <a:pPr/>
              <a:t>15</a:t>
            </a:fld>
            <a:endParaRPr lang="en-US" dirty="0"/>
          </a:p>
        </p:txBody>
      </p:sp>
      <p:sp>
        <p:nvSpPr>
          <p:cNvPr id="4" name="Slide Number Placeholder 1">
            <a:extLst>
              <a:ext uri="{FF2B5EF4-FFF2-40B4-BE49-F238E27FC236}">
                <a16:creationId xmlns:a16="http://schemas.microsoft.com/office/drawing/2014/main" id="{34399668-D230-7D40-A9EC-83C3531F0CFB}"/>
              </a:ext>
            </a:extLst>
          </p:cNvPr>
          <p:cNvSpPr txBox="1">
            <a:spLocks/>
          </p:cNvSpPr>
          <p:nvPr/>
        </p:nvSpPr>
        <p:spPr>
          <a:xfrm>
            <a:off x="10721801" y="6568496"/>
            <a:ext cx="1126587" cy="180352"/>
          </a:xfrm>
          <a:prstGeom prst="rect">
            <a:avLst/>
          </a:prstGeom>
        </p:spPr>
        <p:txBody>
          <a:bodyPr vert="horz" lIns="0" tIns="0" rIns="0" bIns="0" rtlCol="0" anchor="ctr"/>
          <a:lstStyle>
            <a:defPPr>
              <a:defRPr lang="en-US"/>
            </a:defPPr>
            <a:lvl1pPr marL="0" algn="r" defTabSz="914400" rtl="0" eaLnBrk="1" latinLnBrk="0" hangingPunct="1">
              <a:defRPr sz="1100" b="0" i="0" kern="1200">
                <a:solidFill>
                  <a:schemeClr val="bg1"/>
                </a:solidFill>
                <a:latin typeface="Arial" charset="0"/>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B5E446-421A-E746-A83E-D1D14D8D9CBB}" type="slidenum">
              <a:rPr lang="en-US" smtClean="0"/>
              <a:pPr/>
              <a:t>15</a:t>
            </a:fld>
            <a:endParaRPr lang="en-US" dirty="0"/>
          </a:p>
        </p:txBody>
      </p:sp>
      <p:sp>
        <p:nvSpPr>
          <p:cNvPr id="5" name="Title 2">
            <a:extLst>
              <a:ext uri="{FF2B5EF4-FFF2-40B4-BE49-F238E27FC236}">
                <a16:creationId xmlns:a16="http://schemas.microsoft.com/office/drawing/2014/main" id="{9A6E9C79-0A0F-1E40-8792-44AAEA5745F1}"/>
              </a:ext>
            </a:extLst>
          </p:cNvPr>
          <p:cNvSpPr txBox="1">
            <a:spLocks/>
          </p:cNvSpPr>
          <p:nvPr/>
        </p:nvSpPr>
        <p:spPr>
          <a:xfrm>
            <a:off x="329852" y="374158"/>
            <a:ext cx="11544822" cy="402352"/>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dirty="0"/>
              <a:t>CDK – cons</a:t>
            </a:r>
          </a:p>
        </p:txBody>
      </p:sp>
      <p:sp>
        <p:nvSpPr>
          <p:cNvPr id="6" name="TextBox 5">
            <a:extLst>
              <a:ext uri="{FF2B5EF4-FFF2-40B4-BE49-F238E27FC236}">
                <a16:creationId xmlns:a16="http://schemas.microsoft.com/office/drawing/2014/main" id="{83AA67CA-7C22-E146-8086-FA05C6FD7EB4}"/>
              </a:ext>
            </a:extLst>
          </p:cNvPr>
          <p:cNvSpPr txBox="1"/>
          <p:nvPr/>
        </p:nvSpPr>
        <p:spPr>
          <a:xfrm>
            <a:off x="329852" y="1347537"/>
            <a:ext cx="11862148" cy="5037765"/>
          </a:xfrm>
          <a:prstGeom prst="rect">
            <a:avLst/>
          </a:prstGeom>
          <a:noFill/>
        </p:spPr>
        <p:txBody>
          <a:bodyPr wrap="square" rtlCol="0">
            <a:normAutofit/>
          </a:bodyPr>
          <a:lstStyle/>
          <a:p>
            <a:pPr marL="342900" indent="-342900">
              <a:lnSpc>
                <a:spcPct val="150000"/>
              </a:lnSpc>
              <a:buFont typeface="Arial" panose="020B0604020202020204" pitchFamily="34" charset="0"/>
              <a:buChar char="•"/>
            </a:pPr>
            <a:r>
              <a:rPr lang="en-US" sz="2400" dirty="0"/>
              <a:t>New tech - not enough code examples</a:t>
            </a:r>
          </a:p>
          <a:p>
            <a:pPr marL="342900" indent="-342900">
              <a:lnSpc>
                <a:spcPct val="150000"/>
              </a:lnSpc>
              <a:buFont typeface="Arial" panose="020B0604020202020204" pitchFamily="34" charset="0"/>
              <a:buChar char="•"/>
            </a:pPr>
            <a:r>
              <a:rPr lang="en-US" sz="2400" dirty="0"/>
              <a:t>Changes rapidly – sometimes with breaking changes.</a:t>
            </a:r>
          </a:p>
          <a:p>
            <a:pPr marL="342900" indent="-342900">
              <a:lnSpc>
                <a:spcPct val="150000"/>
              </a:lnSpc>
              <a:buFont typeface="Arial" panose="020B0604020202020204" pitchFamily="34" charset="0"/>
              <a:buChar char="•"/>
            </a:pPr>
            <a:r>
              <a:rPr lang="en-US" sz="2400" dirty="0"/>
              <a:t>Not all services/options in services are covered with high level abstraction – requires low level Cfn resources. </a:t>
            </a:r>
          </a:p>
        </p:txBody>
      </p:sp>
    </p:spTree>
    <p:extLst>
      <p:ext uri="{BB962C8B-B14F-4D97-AF65-F5344CB8AC3E}">
        <p14:creationId xmlns:p14="http://schemas.microsoft.com/office/powerpoint/2010/main" val="50686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B9763-F8E2-9242-A874-99E4F586FF22}"/>
              </a:ext>
            </a:extLst>
          </p:cNvPr>
          <p:cNvSpPr>
            <a:spLocks noGrp="1"/>
          </p:cNvSpPr>
          <p:nvPr>
            <p:ph type="sldNum" sz="quarter" idx="12"/>
          </p:nvPr>
        </p:nvSpPr>
        <p:spPr/>
        <p:txBody>
          <a:bodyPr/>
          <a:lstStyle/>
          <a:p>
            <a:fld id="{3DB5E446-421A-E746-A83E-D1D14D8D9CBB}" type="slidenum">
              <a:rPr lang="en-US" smtClean="0"/>
              <a:pPr/>
              <a:t>16</a:t>
            </a:fld>
            <a:endParaRPr lang="en-US" dirty="0"/>
          </a:p>
        </p:txBody>
      </p:sp>
      <p:sp>
        <p:nvSpPr>
          <p:cNvPr id="3" name="Title 2">
            <a:extLst>
              <a:ext uri="{FF2B5EF4-FFF2-40B4-BE49-F238E27FC236}">
                <a16:creationId xmlns:a16="http://schemas.microsoft.com/office/drawing/2014/main" id="{DFB6342E-29A1-F847-964E-03F05B9B418A}"/>
              </a:ext>
            </a:extLst>
          </p:cNvPr>
          <p:cNvSpPr>
            <a:spLocks noGrp="1"/>
          </p:cNvSpPr>
          <p:nvPr>
            <p:ph type="title"/>
          </p:nvPr>
        </p:nvSpPr>
        <p:spPr>
          <a:xfrm>
            <a:off x="329852" y="374158"/>
            <a:ext cx="11544822" cy="402352"/>
          </a:xfrm>
        </p:spPr>
        <p:txBody>
          <a:bodyPr>
            <a:noAutofit/>
          </a:bodyPr>
          <a:lstStyle/>
          <a:p>
            <a:r>
              <a:rPr lang="en-US" dirty="0"/>
              <a:t>Use case – tenant management service</a:t>
            </a:r>
          </a:p>
        </p:txBody>
      </p:sp>
      <p:sp>
        <p:nvSpPr>
          <p:cNvPr id="4" name="TextBox 3">
            <a:extLst>
              <a:ext uri="{FF2B5EF4-FFF2-40B4-BE49-F238E27FC236}">
                <a16:creationId xmlns:a16="http://schemas.microsoft.com/office/drawing/2014/main" id="{DCA6744B-06E5-1F49-8FF3-4AD31D47F2D3}"/>
              </a:ext>
            </a:extLst>
          </p:cNvPr>
          <p:cNvSpPr txBox="1"/>
          <p:nvPr/>
        </p:nvSpPr>
        <p:spPr>
          <a:xfrm>
            <a:off x="329852" y="1347537"/>
            <a:ext cx="10754266" cy="5037765"/>
          </a:xfrm>
          <a:prstGeom prst="rect">
            <a:avLst/>
          </a:prstGeom>
          <a:noFill/>
        </p:spPr>
        <p:txBody>
          <a:bodyPr wrap="square" rtlCol="0">
            <a:normAutofit/>
          </a:bodyPr>
          <a:lstStyle/>
          <a:p>
            <a:pPr marL="342900" indent="-342900">
              <a:buFont typeface="Arial" panose="020B0604020202020204" pitchFamily="34" charset="0"/>
              <a:buChar char="•"/>
            </a:pPr>
            <a:r>
              <a:rPr lang="en-US" sz="2400" dirty="0"/>
              <a:t>All SaaS applications have customers, hopefully </a:t>
            </a:r>
            <a:r>
              <a:rPr lang="en-US" sz="2400" dirty="0">
                <a:sym typeface="Wingdings" pitchFamily="2" charset="2"/>
              </a:rPr>
              <a:t></a:t>
            </a:r>
            <a:endParaRPr lang="en-US" sz="2400" dirty="0"/>
          </a:p>
          <a:p>
            <a:pPr marL="342900" indent="-342900">
              <a:buFont typeface="Arial" panose="020B0604020202020204" pitchFamily="34" charset="0"/>
              <a:buChar char="•"/>
            </a:pPr>
            <a:r>
              <a:rPr lang="en-US" sz="2400" dirty="0"/>
              <a:t>Customers need to be on-boarded, provisioned and managed</a:t>
            </a:r>
          </a:p>
          <a:p>
            <a:endParaRPr lang="en-US" sz="2400" dirty="0"/>
          </a:p>
          <a:p>
            <a:endParaRPr lang="en-US" sz="2400" dirty="0"/>
          </a:p>
          <a:p>
            <a:r>
              <a:rPr lang="en-US" sz="2400" dirty="0"/>
              <a:t>We will build using CDK a service which offers a REST API to the SaaS manager to add, get and list customers.</a:t>
            </a:r>
          </a:p>
          <a:p>
            <a:endParaRPr lang="en-US" sz="2400" dirty="0"/>
          </a:p>
          <a:p>
            <a:r>
              <a:rPr lang="en-US" sz="2400" dirty="0"/>
              <a:t>We will deploy:</a:t>
            </a:r>
          </a:p>
          <a:p>
            <a:pPr marL="342900" indent="-342900">
              <a:buFont typeface="Arial" panose="020B0604020202020204" pitchFamily="34" charset="0"/>
              <a:buChar char="•"/>
            </a:pPr>
            <a:r>
              <a:rPr lang="en-US" sz="2400" dirty="0"/>
              <a:t>REST API lambdas using API gateway</a:t>
            </a:r>
          </a:p>
          <a:p>
            <a:pPr marL="342900" indent="-342900">
              <a:buFont typeface="Arial" panose="020B0604020202020204" pitchFamily="34" charset="0"/>
              <a:buChar char="•"/>
            </a:pPr>
            <a:r>
              <a:rPr lang="en-US" sz="2400" dirty="0"/>
              <a:t>DynamoDB table with streams</a:t>
            </a:r>
          </a:p>
          <a:p>
            <a:pPr marL="342900" indent="-342900">
              <a:buFont typeface="Arial" panose="020B0604020202020204" pitchFamily="34" charset="0"/>
              <a:buChar char="•"/>
            </a:pPr>
            <a:r>
              <a:rPr lang="en-US" sz="2400" dirty="0"/>
              <a:t>Lambda destination for streams’ changes</a:t>
            </a:r>
          </a:p>
          <a:p>
            <a:pPr marL="342900" indent="-342900">
              <a:buFont typeface="Arial" panose="020B0604020202020204" pitchFamily="34" charset="0"/>
              <a:buChar char="•"/>
            </a:pPr>
            <a:r>
              <a:rPr lang="en-US" sz="2400" dirty="0" err="1"/>
              <a:t>EventBridge</a:t>
            </a:r>
            <a:r>
              <a:rPr lang="en-US" sz="2400" dirty="0"/>
              <a:t> bus</a:t>
            </a:r>
          </a:p>
          <a:p>
            <a:pPr marL="342900" indent="-342900">
              <a:buFont typeface="Arial" panose="020B0604020202020204" pitchFamily="34" charset="0"/>
              <a:buChar char="•"/>
            </a:pPr>
            <a:r>
              <a:rPr lang="en-US" sz="2400" dirty="0"/>
              <a:t>All IAM roles</a:t>
            </a:r>
          </a:p>
          <a:p>
            <a:endParaRPr lang="en-US" sz="2400" dirty="0"/>
          </a:p>
          <a:p>
            <a:endParaRPr lang="en-US" sz="2400" dirty="0"/>
          </a:p>
        </p:txBody>
      </p:sp>
    </p:spTree>
    <p:extLst>
      <p:ext uri="{BB962C8B-B14F-4D97-AF65-F5344CB8AC3E}">
        <p14:creationId xmlns:p14="http://schemas.microsoft.com/office/powerpoint/2010/main" val="240508937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C252BC-8D36-4945-8A80-AF2E12AE7B50}"/>
              </a:ext>
            </a:extLst>
          </p:cNvPr>
          <p:cNvSpPr>
            <a:spLocks noGrp="1"/>
          </p:cNvSpPr>
          <p:nvPr>
            <p:ph type="sldNum" sz="quarter" idx="12"/>
          </p:nvPr>
        </p:nvSpPr>
        <p:spPr/>
        <p:txBody>
          <a:bodyPr/>
          <a:lstStyle/>
          <a:p>
            <a:fld id="{3DB5E446-421A-E746-A83E-D1D14D8D9CBB}" type="slidenum">
              <a:rPr lang="en-US" smtClean="0"/>
              <a:pPr/>
              <a:t>17</a:t>
            </a:fld>
            <a:endParaRPr lang="en-US" dirty="0"/>
          </a:p>
        </p:txBody>
      </p:sp>
      <p:sp>
        <p:nvSpPr>
          <p:cNvPr id="3" name="Title 2">
            <a:extLst>
              <a:ext uri="{FF2B5EF4-FFF2-40B4-BE49-F238E27FC236}">
                <a16:creationId xmlns:a16="http://schemas.microsoft.com/office/drawing/2014/main" id="{A3AE52DF-02AE-E746-B654-DEBD0A7DA4AA}"/>
              </a:ext>
            </a:extLst>
          </p:cNvPr>
          <p:cNvSpPr>
            <a:spLocks noGrp="1"/>
          </p:cNvSpPr>
          <p:nvPr>
            <p:ph type="title"/>
          </p:nvPr>
        </p:nvSpPr>
        <p:spPr/>
        <p:txBody>
          <a:bodyPr/>
          <a:lstStyle/>
          <a:p>
            <a:r>
              <a:rPr lang="en-US" dirty="0"/>
              <a:t>Use case – tenant management service</a:t>
            </a:r>
            <a:endParaRPr lang="en-IL" dirty="0"/>
          </a:p>
        </p:txBody>
      </p:sp>
      <p:pic>
        <p:nvPicPr>
          <p:cNvPr id="5" name="Picture 4" descr="A picture containing snow, skiing, covered, table&#10;&#10;Description automatically generated">
            <a:extLst>
              <a:ext uri="{FF2B5EF4-FFF2-40B4-BE49-F238E27FC236}">
                <a16:creationId xmlns:a16="http://schemas.microsoft.com/office/drawing/2014/main" id="{B4C1A5D3-2884-564A-BDC6-907B0F73967E}"/>
              </a:ext>
            </a:extLst>
          </p:cNvPr>
          <p:cNvPicPr>
            <a:picLocks noChangeAspect="1"/>
          </p:cNvPicPr>
          <p:nvPr/>
        </p:nvPicPr>
        <p:blipFill>
          <a:blip r:embed="rId2"/>
          <a:stretch>
            <a:fillRect/>
          </a:stretch>
        </p:blipFill>
        <p:spPr>
          <a:xfrm>
            <a:off x="0" y="730018"/>
            <a:ext cx="12192000" cy="5593725"/>
          </a:xfrm>
          <a:prstGeom prst="rect">
            <a:avLst/>
          </a:prstGeom>
        </p:spPr>
      </p:pic>
      <p:sp>
        <p:nvSpPr>
          <p:cNvPr id="6" name="TextBox 5">
            <a:extLst>
              <a:ext uri="{FF2B5EF4-FFF2-40B4-BE49-F238E27FC236}">
                <a16:creationId xmlns:a16="http://schemas.microsoft.com/office/drawing/2014/main" id="{A9FC0595-36B4-554B-8048-787122C4B497}"/>
              </a:ext>
            </a:extLst>
          </p:cNvPr>
          <p:cNvSpPr txBox="1"/>
          <p:nvPr/>
        </p:nvSpPr>
        <p:spPr>
          <a:xfrm>
            <a:off x="238539" y="5921332"/>
            <a:ext cx="7883845" cy="524787"/>
          </a:xfrm>
          <a:prstGeom prst="rect">
            <a:avLst/>
          </a:prstGeom>
          <a:noFill/>
        </p:spPr>
        <p:txBody>
          <a:bodyPr wrap="square" rtlCol="0">
            <a:normAutofit/>
          </a:bodyPr>
          <a:lstStyle/>
          <a:p>
            <a:r>
              <a:rPr lang="en-IL" dirty="0"/>
              <a:t>Cognito user pool &amp; route53 are deployed in another stack</a:t>
            </a:r>
          </a:p>
        </p:txBody>
      </p:sp>
    </p:spTree>
    <p:extLst>
      <p:ext uri="{BB962C8B-B14F-4D97-AF65-F5344CB8AC3E}">
        <p14:creationId xmlns:p14="http://schemas.microsoft.com/office/powerpoint/2010/main" val="259175417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95597D-8150-2A4D-BF9B-9381EFC0DC9E}"/>
              </a:ext>
            </a:extLst>
          </p:cNvPr>
          <p:cNvSpPr>
            <a:spLocks noGrp="1"/>
          </p:cNvSpPr>
          <p:nvPr>
            <p:ph type="sldNum" sz="quarter" idx="12"/>
          </p:nvPr>
        </p:nvSpPr>
        <p:spPr/>
        <p:txBody>
          <a:bodyPr/>
          <a:lstStyle/>
          <a:p>
            <a:fld id="{3DB5E446-421A-E746-A83E-D1D14D8D9CBB}" type="slidenum">
              <a:rPr lang="en-US" smtClean="0"/>
              <a:pPr/>
              <a:t>18</a:t>
            </a:fld>
            <a:endParaRPr lang="en-US" dirty="0"/>
          </a:p>
        </p:txBody>
      </p:sp>
      <p:sp>
        <p:nvSpPr>
          <p:cNvPr id="3" name="Title 2">
            <a:extLst>
              <a:ext uri="{FF2B5EF4-FFF2-40B4-BE49-F238E27FC236}">
                <a16:creationId xmlns:a16="http://schemas.microsoft.com/office/drawing/2014/main" id="{4502961E-E9EB-F647-9E15-0ABCD9521511}"/>
              </a:ext>
            </a:extLst>
          </p:cNvPr>
          <p:cNvSpPr>
            <a:spLocks noGrp="1"/>
          </p:cNvSpPr>
          <p:nvPr>
            <p:ph type="title"/>
          </p:nvPr>
        </p:nvSpPr>
        <p:spPr/>
        <p:txBody>
          <a:bodyPr/>
          <a:lstStyle/>
          <a:p>
            <a:r>
              <a:rPr lang="en-IL" dirty="0"/>
              <a:t>REST API</a:t>
            </a:r>
          </a:p>
        </p:txBody>
      </p:sp>
      <p:sp>
        <p:nvSpPr>
          <p:cNvPr id="4" name="TextBox 3">
            <a:extLst>
              <a:ext uri="{FF2B5EF4-FFF2-40B4-BE49-F238E27FC236}">
                <a16:creationId xmlns:a16="http://schemas.microsoft.com/office/drawing/2014/main" id="{CEFDD923-F9F9-1940-A098-A51B82E57D6A}"/>
              </a:ext>
            </a:extLst>
          </p:cNvPr>
          <p:cNvSpPr txBox="1"/>
          <p:nvPr/>
        </p:nvSpPr>
        <p:spPr>
          <a:xfrm>
            <a:off x="388307" y="1290181"/>
            <a:ext cx="10828751" cy="4302690"/>
          </a:xfrm>
          <a:prstGeom prst="rect">
            <a:avLst/>
          </a:prstGeom>
          <a:noFill/>
        </p:spPr>
        <p:txBody>
          <a:bodyPr wrap="square" rtlCol="0">
            <a:normAutofit/>
          </a:bodyPr>
          <a:lstStyle/>
          <a:p>
            <a:r>
              <a:rPr lang="en-IL" dirty="0"/>
              <a:t>Create Tenant – HTTP POST to /tenants with json body</a:t>
            </a:r>
          </a:p>
          <a:p>
            <a:endParaRPr lang="en-IL" dirty="0"/>
          </a:p>
          <a:p>
            <a:r>
              <a:rPr lang="en-IL" dirty="0"/>
              <a:t>List all tenants – HTTP GET to /tenants</a:t>
            </a:r>
          </a:p>
          <a:p>
            <a:endParaRPr lang="en-IL" dirty="0"/>
          </a:p>
          <a:p>
            <a:r>
              <a:rPr lang="en-IL" dirty="0"/>
              <a:t>Get specific tenant – HTTP GET to /tenants</a:t>
            </a:r>
            <a:r>
              <a:rPr lang="en-IL"/>
              <a:t>/{tenat_</a:t>
            </a:r>
            <a:r>
              <a:rPr lang="en-IL" dirty="0"/>
              <a:t>id}</a:t>
            </a:r>
          </a:p>
          <a:p>
            <a:endParaRPr lang="en-IL" dirty="0"/>
          </a:p>
          <a:p>
            <a:r>
              <a:rPr lang="en-IL" dirty="0"/>
              <a:t>Tenant_id is a string UUID.</a:t>
            </a:r>
          </a:p>
        </p:txBody>
      </p:sp>
    </p:spTree>
    <p:extLst>
      <p:ext uri="{BB962C8B-B14F-4D97-AF65-F5344CB8AC3E}">
        <p14:creationId xmlns:p14="http://schemas.microsoft.com/office/powerpoint/2010/main" val="317606521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3267124-6084-41A0-972F-F3CE78E8EB9C}"/>
              </a:ext>
            </a:extLst>
          </p:cNvPr>
          <p:cNvPicPr>
            <a:picLocks noGrp="1" noChangeAspect="1"/>
          </p:cNvPicPr>
          <p:nvPr>
            <p:ph idx="1"/>
          </p:nvPr>
        </p:nvPicPr>
        <p:blipFill>
          <a:blip r:embed="rId2"/>
          <a:stretch>
            <a:fillRect/>
          </a:stretch>
        </p:blipFill>
        <p:spPr>
          <a:xfrm>
            <a:off x="1715949" y="1249363"/>
            <a:ext cx="8772802" cy="4935537"/>
          </a:xfrm>
        </p:spPr>
      </p:pic>
      <p:sp>
        <p:nvSpPr>
          <p:cNvPr id="4" name="Slide Number Placeholder 3">
            <a:extLst>
              <a:ext uri="{FF2B5EF4-FFF2-40B4-BE49-F238E27FC236}">
                <a16:creationId xmlns:a16="http://schemas.microsoft.com/office/drawing/2014/main" id="{292838C9-7C57-4085-8C6D-A1B77C89B58D}"/>
              </a:ext>
            </a:extLst>
          </p:cNvPr>
          <p:cNvSpPr>
            <a:spLocks noGrp="1"/>
          </p:cNvSpPr>
          <p:nvPr>
            <p:ph type="sldNum" sz="quarter" idx="12"/>
          </p:nvPr>
        </p:nvSpPr>
        <p:spPr/>
        <p:txBody>
          <a:bodyPr/>
          <a:lstStyle/>
          <a:p>
            <a:fld id="{3DB5E446-421A-E746-A83E-D1D14D8D9CBB}" type="slidenum">
              <a:rPr lang="en-US" smtClean="0"/>
              <a:t>19</a:t>
            </a:fld>
            <a:endParaRPr lang="en-US" dirty="0"/>
          </a:p>
        </p:txBody>
      </p:sp>
    </p:spTree>
    <p:extLst>
      <p:ext uri="{BB962C8B-B14F-4D97-AF65-F5344CB8AC3E}">
        <p14:creationId xmlns:p14="http://schemas.microsoft.com/office/powerpoint/2010/main" val="285356208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04A37-F028-4D93-94CC-3B4F628E6297}"/>
              </a:ext>
            </a:extLst>
          </p:cNvPr>
          <p:cNvSpPr>
            <a:spLocks noGrp="1"/>
          </p:cNvSpPr>
          <p:nvPr>
            <p:ph type="sldNum" sz="quarter" idx="12"/>
          </p:nvPr>
        </p:nvSpPr>
        <p:spPr/>
        <p:txBody>
          <a:bodyPr/>
          <a:lstStyle/>
          <a:p>
            <a:fld id="{3DB5E446-421A-E746-A83E-D1D14D8D9CBB}" type="slidenum">
              <a:rPr lang="en-US" smtClean="0"/>
              <a:pPr/>
              <a:t>2</a:t>
            </a:fld>
            <a:endParaRPr lang="en-US" dirty="0"/>
          </a:p>
        </p:txBody>
      </p:sp>
      <p:sp>
        <p:nvSpPr>
          <p:cNvPr id="3" name="Title 2">
            <a:extLst>
              <a:ext uri="{FF2B5EF4-FFF2-40B4-BE49-F238E27FC236}">
                <a16:creationId xmlns:a16="http://schemas.microsoft.com/office/drawing/2014/main" id="{D22C4CA8-5983-4390-B012-AFF3AF4099DF}"/>
              </a:ext>
            </a:extLst>
          </p:cNvPr>
          <p:cNvSpPr>
            <a:spLocks noGrp="1"/>
          </p:cNvSpPr>
          <p:nvPr>
            <p:ph type="title"/>
          </p:nvPr>
        </p:nvSpPr>
        <p:spPr/>
        <p:txBody>
          <a:bodyPr/>
          <a:lstStyle/>
          <a:p>
            <a:r>
              <a:rPr lang="en-US" dirty="0"/>
              <a:t>Agenda</a:t>
            </a:r>
          </a:p>
        </p:txBody>
      </p:sp>
      <p:sp>
        <p:nvSpPr>
          <p:cNvPr id="4" name="Content Placeholder 4">
            <a:extLst>
              <a:ext uri="{FF2B5EF4-FFF2-40B4-BE49-F238E27FC236}">
                <a16:creationId xmlns:a16="http://schemas.microsoft.com/office/drawing/2014/main" id="{5AF7CF39-6918-4FD5-96A9-8237DE4330AA}"/>
              </a:ext>
            </a:extLst>
          </p:cNvPr>
          <p:cNvSpPr txBox="1">
            <a:spLocks/>
          </p:cNvSpPr>
          <p:nvPr/>
        </p:nvSpPr>
        <p:spPr>
          <a:xfrm>
            <a:off x="329852" y="1249286"/>
            <a:ext cx="11544822" cy="4935255"/>
          </a:xfrm>
          <a:prstGeom prst="rect">
            <a:avLst/>
          </a:prstGeom>
        </p:spPr>
        <p:txBody>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What’s it like to be a serverless developer?</a:t>
            </a:r>
          </a:p>
          <a:p>
            <a:r>
              <a:rPr lang="en-US" sz="2400" dirty="0"/>
              <a:t>AWS SaaS infrastructure framework options</a:t>
            </a:r>
          </a:p>
          <a:p>
            <a:pPr lvl="1"/>
            <a:r>
              <a:rPr lang="en-US" sz="2000" dirty="0"/>
              <a:t>CloudFormation</a:t>
            </a:r>
          </a:p>
          <a:p>
            <a:pPr lvl="1"/>
            <a:r>
              <a:rPr lang="en-US" sz="2000" dirty="0"/>
              <a:t>Framework options</a:t>
            </a:r>
          </a:p>
          <a:p>
            <a:r>
              <a:rPr lang="en-US" sz="2400" dirty="0"/>
              <a:t>CDK – from code to AWS resources</a:t>
            </a:r>
          </a:p>
          <a:p>
            <a:r>
              <a:rPr lang="en-US" sz="2400" dirty="0"/>
              <a:t>Use case example</a:t>
            </a:r>
          </a:p>
          <a:p>
            <a:r>
              <a:rPr lang="en-US" sz="2400" dirty="0"/>
              <a:t>Demo</a:t>
            </a:r>
          </a:p>
          <a:p>
            <a:r>
              <a:rPr lang="en-US" sz="2400" dirty="0"/>
              <a:t>Questions</a:t>
            </a:r>
          </a:p>
        </p:txBody>
      </p:sp>
    </p:spTree>
    <p:extLst>
      <p:ext uri="{BB962C8B-B14F-4D97-AF65-F5344CB8AC3E}">
        <p14:creationId xmlns:p14="http://schemas.microsoft.com/office/powerpoint/2010/main" val="21378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5E7464-C529-4568-ACEB-3127B7A89755}"/>
              </a:ext>
            </a:extLst>
          </p:cNvPr>
          <p:cNvSpPr>
            <a:spLocks noGrp="1"/>
          </p:cNvSpPr>
          <p:nvPr>
            <p:ph type="sldNum" sz="quarter" idx="12"/>
          </p:nvPr>
        </p:nvSpPr>
        <p:spPr/>
        <p:txBody>
          <a:bodyPr/>
          <a:lstStyle/>
          <a:p>
            <a:fld id="{3DB5E446-421A-E746-A83E-D1D14D8D9CBB}" type="slidenum">
              <a:rPr lang="en-US" smtClean="0"/>
              <a:pPr/>
              <a:t>3</a:t>
            </a:fld>
            <a:endParaRPr lang="en-US" dirty="0"/>
          </a:p>
        </p:txBody>
      </p:sp>
      <p:sp>
        <p:nvSpPr>
          <p:cNvPr id="3" name="Title 2">
            <a:extLst>
              <a:ext uri="{FF2B5EF4-FFF2-40B4-BE49-F238E27FC236}">
                <a16:creationId xmlns:a16="http://schemas.microsoft.com/office/drawing/2014/main" id="{B44D0C9B-D1C7-465C-97B1-21D14B601A7E}"/>
              </a:ext>
            </a:extLst>
          </p:cNvPr>
          <p:cNvSpPr>
            <a:spLocks noGrp="1"/>
          </p:cNvSpPr>
          <p:nvPr>
            <p:ph type="title"/>
          </p:nvPr>
        </p:nvSpPr>
        <p:spPr/>
        <p:txBody>
          <a:bodyPr/>
          <a:lstStyle/>
          <a:p>
            <a:r>
              <a:rPr lang="en-US" dirty="0"/>
              <a:t>About me</a:t>
            </a:r>
          </a:p>
        </p:txBody>
      </p:sp>
      <p:sp>
        <p:nvSpPr>
          <p:cNvPr id="4" name="Content Placeholder 1">
            <a:extLst>
              <a:ext uri="{FF2B5EF4-FFF2-40B4-BE49-F238E27FC236}">
                <a16:creationId xmlns:a16="http://schemas.microsoft.com/office/drawing/2014/main" id="{CD180DF5-109A-40EE-85E8-C4083219E802}"/>
              </a:ext>
            </a:extLst>
          </p:cNvPr>
          <p:cNvSpPr txBox="1">
            <a:spLocks/>
          </p:cNvSpPr>
          <p:nvPr/>
        </p:nvSpPr>
        <p:spPr>
          <a:xfrm>
            <a:off x="329852" y="1249286"/>
            <a:ext cx="11544822" cy="4935255"/>
          </a:xfrm>
          <a:prstGeom prst="rect">
            <a:avLst/>
          </a:prstGeom>
        </p:spPr>
        <p:txBody>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p:txBody>
      </p:sp>
      <p:pic>
        <p:nvPicPr>
          <p:cNvPr id="6" name="Picture 5" descr="A person in glasses looking at the camera&#10;&#10;Description automatically generated">
            <a:extLst>
              <a:ext uri="{FF2B5EF4-FFF2-40B4-BE49-F238E27FC236}">
                <a16:creationId xmlns:a16="http://schemas.microsoft.com/office/drawing/2014/main" id="{337DEDC5-5C7B-534F-AB5C-7B5197E2FAC6}"/>
              </a:ext>
            </a:extLst>
          </p:cNvPr>
          <p:cNvPicPr>
            <a:picLocks noChangeAspect="1"/>
          </p:cNvPicPr>
          <p:nvPr/>
        </p:nvPicPr>
        <p:blipFill>
          <a:blip r:embed="rId2"/>
          <a:stretch>
            <a:fillRect/>
          </a:stretch>
        </p:blipFill>
        <p:spPr>
          <a:xfrm>
            <a:off x="9190148" y="249910"/>
            <a:ext cx="2658240" cy="3544320"/>
          </a:xfrm>
          <a:prstGeom prst="rect">
            <a:avLst/>
          </a:prstGeom>
        </p:spPr>
      </p:pic>
      <p:sp>
        <p:nvSpPr>
          <p:cNvPr id="7" name="TextBox 6">
            <a:extLst>
              <a:ext uri="{FF2B5EF4-FFF2-40B4-BE49-F238E27FC236}">
                <a16:creationId xmlns:a16="http://schemas.microsoft.com/office/drawing/2014/main" id="{3250F88F-4A3D-4A48-8F28-9FCF09ABD4CC}"/>
              </a:ext>
            </a:extLst>
          </p:cNvPr>
          <p:cNvSpPr txBox="1"/>
          <p:nvPr/>
        </p:nvSpPr>
        <p:spPr>
          <a:xfrm>
            <a:off x="329852" y="1347537"/>
            <a:ext cx="8744406" cy="4427621"/>
          </a:xfrm>
          <a:prstGeom prst="rect">
            <a:avLst/>
          </a:prstGeom>
          <a:noFill/>
        </p:spPr>
        <p:txBody>
          <a:bodyPr wrap="square" rtlCol="0">
            <a:normAutofit lnSpcReduction="10000"/>
          </a:bodyPr>
          <a:lstStyle/>
          <a:p>
            <a:r>
              <a:rPr lang="en-US" sz="2400" dirty="0"/>
              <a:t>Ran Isenberg, 34, Software Architect at CyberArk.</a:t>
            </a:r>
          </a:p>
          <a:p>
            <a:endParaRPr lang="en-US" sz="2400" dirty="0"/>
          </a:p>
          <a:p>
            <a:r>
              <a:rPr lang="en-US" sz="2400" dirty="0"/>
              <a:t>I’ve been designing and developing microservices over Kubernetes during the last 2 years. </a:t>
            </a:r>
          </a:p>
          <a:p>
            <a:endParaRPr lang="en-US" sz="2400" dirty="0"/>
          </a:p>
          <a:p>
            <a:r>
              <a:rPr lang="en-US" sz="2400" dirty="0"/>
              <a:t>This year, I’ve joined an exciting new Cloud Native Serverless project in CyberArk which is deployed to AWS.</a:t>
            </a:r>
          </a:p>
          <a:p>
            <a:endParaRPr lang="en-US" sz="2400" dirty="0"/>
          </a:p>
          <a:p>
            <a:r>
              <a:rPr lang="en-US" sz="2400" dirty="0"/>
              <a:t>I’m very passionate about architecture design, Python coding, pc gaming and smart home automation. </a:t>
            </a:r>
          </a:p>
          <a:p>
            <a:endParaRPr lang="en-US" sz="2400" dirty="0"/>
          </a:p>
          <a:p>
            <a:r>
              <a:rPr lang="en-US" sz="2400" dirty="0"/>
              <a:t>r</a:t>
            </a:r>
            <a:r>
              <a:rPr lang="en-IL" sz="2400" dirty="0"/>
              <a:t>an.isenberg@cyberark.com</a:t>
            </a:r>
          </a:p>
        </p:txBody>
      </p:sp>
    </p:spTree>
    <p:extLst>
      <p:ext uri="{BB962C8B-B14F-4D97-AF65-F5344CB8AC3E}">
        <p14:creationId xmlns:p14="http://schemas.microsoft.com/office/powerpoint/2010/main" val="34845265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B9763-F8E2-9242-A874-99E4F586FF22}"/>
              </a:ext>
            </a:extLst>
          </p:cNvPr>
          <p:cNvSpPr>
            <a:spLocks noGrp="1"/>
          </p:cNvSpPr>
          <p:nvPr>
            <p:ph type="sldNum" sz="quarter" idx="12"/>
          </p:nvPr>
        </p:nvSpPr>
        <p:spPr/>
        <p:txBody>
          <a:bodyPr/>
          <a:lstStyle/>
          <a:p>
            <a:fld id="{3DB5E446-421A-E746-A83E-D1D14D8D9CBB}" type="slidenum">
              <a:rPr lang="en-US" smtClean="0"/>
              <a:pPr/>
              <a:t>4</a:t>
            </a:fld>
            <a:endParaRPr lang="en-US" dirty="0"/>
          </a:p>
        </p:txBody>
      </p:sp>
      <p:sp>
        <p:nvSpPr>
          <p:cNvPr id="3" name="Title 2">
            <a:extLst>
              <a:ext uri="{FF2B5EF4-FFF2-40B4-BE49-F238E27FC236}">
                <a16:creationId xmlns:a16="http://schemas.microsoft.com/office/drawing/2014/main" id="{DFB6342E-29A1-F847-964E-03F05B9B418A}"/>
              </a:ext>
            </a:extLst>
          </p:cNvPr>
          <p:cNvSpPr>
            <a:spLocks noGrp="1"/>
          </p:cNvSpPr>
          <p:nvPr>
            <p:ph type="title"/>
          </p:nvPr>
        </p:nvSpPr>
        <p:spPr>
          <a:xfrm>
            <a:off x="329852" y="653126"/>
            <a:ext cx="11544822" cy="402352"/>
          </a:xfrm>
        </p:spPr>
        <p:txBody>
          <a:bodyPr>
            <a:noAutofit/>
          </a:bodyPr>
          <a:lstStyle/>
          <a:p>
            <a:r>
              <a:rPr lang="en-US" dirty="0"/>
              <a:t>What’s it like to be a serverless developer?</a:t>
            </a:r>
            <a:br>
              <a:rPr lang="en-US" dirty="0"/>
            </a:br>
            <a:endParaRPr lang="en-IL" dirty="0"/>
          </a:p>
        </p:txBody>
      </p:sp>
      <p:sp>
        <p:nvSpPr>
          <p:cNvPr id="4" name="TextBox 3">
            <a:extLst>
              <a:ext uri="{FF2B5EF4-FFF2-40B4-BE49-F238E27FC236}">
                <a16:creationId xmlns:a16="http://schemas.microsoft.com/office/drawing/2014/main" id="{3AC805B5-848F-D84C-A49B-BDBACBA58D84}"/>
              </a:ext>
            </a:extLst>
          </p:cNvPr>
          <p:cNvSpPr txBox="1"/>
          <p:nvPr/>
        </p:nvSpPr>
        <p:spPr>
          <a:xfrm>
            <a:off x="329852" y="1055479"/>
            <a:ext cx="11371368" cy="4971610"/>
          </a:xfrm>
          <a:prstGeom prst="rect">
            <a:avLst/>
          </a:prstGeom>
          <a:noFill/>
        </p:spPr>
        <p:txBody>
          <a:bodyPr wrap="square" rtlCol="0">
            <a:normAutofit/>
          </a:bodyPr>
          <a:lstStyle/>
          <a:p>
            <a:pPr marL="342900" indent="-342900">
              <a:buFont typeface="Arial" panose="020B0604020202020204" pitchFamily="34" charset="0"/>
              <a:buChar char="•"/>
            </a:pPr>
            <a:r>
              <a:rPr lang="en-US" sz="2400" dirty="0"/>
              <a:t>Excellent ready to use services, “frustration free”</a:t>
            </a:r>
          </a:p>
          <a:p>
            <a:pPr marL="800100" lvl="1" indent="-342900">
              <a:buFont typeface="Arial" panose="020B0604020202020204" pitchFamily="34" charset="0"/>
              <a:buChar char="•"/>
            </a:pPr>
            <a:r>
              <a:rPr lang="en-US" sz="2400" dirty="0"/>
              <a:t>Don’t worry about HA, data replication, backups, service discovery etc.</a:t>
            </a:r>
          </a:p>
          <a:p>
            <a:pPr marL="800100" lvl="1" indent="-342900">
              <a:buFont typeface="Arial" panose="020B0604020202020204" pitchFamily="34" charset="0"/>
              <a:buChar char="•"/>
            </a:pPr>
            <a:r>
              <a:rPr lang="en-US" sz="2400" dirty="0"/>
              <a:t>Don’t care about barebones infrastructure or lambda containers</a:t>
            </a:r>
          </a:p>
          <a:p>
            <a:pPr lvl="1"/>
            <a:endParaRPr lang="en-US" sz="2400" dirty="0"/>
          </a:p>
          <a:p>
            <a:pPr marL="342900" indent="-342900">
              <a:buFont typeface="Arial" panose="020B0604020202020204" pitchFamily="34" charset="0"/>
              <a:buChar char="•"/>
            </a:pPr>
            <a:r>
              <a:rPr lang="en-US" sz="2400" dirty="0"/>
              <a:t>Everybody is a DevOps engineer</a:t>
            </a:r>
          </a:p>
          <a:p>
            <a:pPr marL="800100" lvl="1" indent="-342900">
              <a:buFont typeface="Arial" panose="020B0604020202020204" pitchFamily="34" charset="0"/>
              <a:buChar char="•"/>
            </a:pPr>
            <a:r>
              <a:rPr lang="en-US" sz="2400" dirty="0"/>
              <a:t>Infrastructure is now part of the project’s repo</a:t>
            </a:r>
          </a:p>
          <a:p>
            <a:endParaRPr lang="en-US" sz="2400" dirty="0"/>
          </a:p>
          <a:p>
            <a:pPr marL="342900" indent="-342900">
              <a:buFont typeface="Arial" panose="020B0604020202020204" pitchFamily="34" charset="0"/>
              <a:buChar char="•"/>
            </a:pPr>
            <a:r>
              <a:rPr lang="en-US" sz="2400" dirty="0"/>
              <a:t>New skills are required – cloud architecture</a:t>
            </a:r>
          </a:p>
          <a:p>
            <a:pPr marL="800100" lvl="1" indent="-342900">
              <a:buFont typeface="Arial" panose="020B0604020202020204" pitchFamily="34" charset="0"/>
              <a:buChar char="•"/>
            </a:pPr>
            <a:r>
              <a:rPr lang="en-US" sz="2400" dirty="0"/>
              <a:t>AWS is a huge LEGOLAND and it’s up to you to put the pieces together</a:t>
            </a:r>
          </a:p>
          <a:p>
            <a:pPr marL="800100" lvl="1" indent="-342900">
              <a:buFont typeface="Arial" panose="020B0604020202020204" pitchFamily="34" charset="0"/>
              <a:buChar char="•"/>
            </a:pPr>
            <a:r>
              <a:rPr lang="en-US" sz="2400" dirty="0"/>
              <a:t>Each cloud provider has its own quirks</a:t>
            </a:r>
          </a:p>
          <a:p>
            <a:pPr marL="800100" lvl="1" indent="-342900">
              <a:buFont typeface="Arial" panose="020B0604020202020204" pitchFamily="34" charset="0"/>
              <a:buChar char="•"/>
            </a:pPr>
            <a:r>
              <a:rPr lang="en-US" sz="2400" dirty="0"/>
              <a:t>For every problem, there are at least 3 solutions</a:t>
            </a:r>
          </a:p>
          <a:p>
            <a:pPr marL="800100" lvl="1" indent="-342900">
              <a:buFont typeface="Arial" panose="020B0604020202020204" pitchFamily="34" charset="0"/>
              <a:buChar char="•"/>
            </a:pPr>
            <a:r>
              <a:rPr lang="en-US" sz="2400" dirty="0"/>
              <a:t>What is the “right” solution?</a:t>
            </a:r>
          </a:p>
        </p:txBody>
      </p:sp>
    </p:spTree>
    <p:extLst>
      <p:ext uri="{BB962C8B-B14F-4D97-AF65-F5344CB8AC3E}">
        <p14:creationId xmlns:p14="http://schemas.microsoft.com/office/powerpoint/2010/main" val="25786413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B9763-F8E2-9242-A874-99E4F586FF22}"/>
              </a:ext>
            </a:extLst>
          </p:cNvPr>
          <p:cNvSpPr>
            <a:spLocks noGrp="1"/>
          </p:cNvSpPr>
          <p:nvPr>
            <p:ph type="sldNum" sz="quarter" idx="12"/>
          </p:nvPr>
        </p:nvSpPr>
        <p:spPr/>
        <p:txBody>
          <a:bodyPr/>
          <a:lstStyle/>
          <a:p>
            <a:fld id="{3DB5E446-421A-E746-A83E-D1D14D8D9CBB}" type="slidenum">
              <a:rPr lang="en-US" smtClean="0"/>
              <a:pPr/>
              <a:t>5</a:t>
            </a:fld>
            <a:endParaRPr lang="en-US" dirty="0"/>
          </a:p>
        </p:txBody>
      </p:sp>
      <p:sp>
        <p:nvSpPr>
          <p:cNvPr id="3" name="Title 2">
            <a:extLst>
              <a:ext uri="{FF2B5EF4-FFF2-40B4-BE49-F238E27FC236}">
                <a16:creationId xmlns:a16="http://schemas.microsoft.com/office/drawing/2014/main" id="{DFB6342E-29A1-F847-964E-03F05B9B418A}"/>
              </a:ext>
            </a:extLst>
          </p:cNvPr>
          <p:cNvSpPr>
            <a:spLocks noGrp="1"/>
          </p:cNvSpPr>
          <p:nvPr>
            <p:ph type="title"/>
          </p:nvPr>
        </p:nvSpPr>
        <p:spPr>
          <a:xfrm>
            <a:off x="329852" y="653126"/>
            <a:ext cx="11544822" cy="402352"/>
          </a:xfrm>
        </p:spPr>
        <p:txBody>
          <a:bodyPr>
            <a:noAutofit/>
          </a:bodyPr>
          <a:lstStyle/>
          <a:p>
            <a:r>
              <a:rPr lang="en-US"/>
              <a:t>What’s it like to be a serverless developer - contd</a:t>
            </a:r>
            <a:br>
              <a:rPr lang="en-US"/>
            </a:br>
            <a:endParaRPr lang="en-IL" dirty="0"/>
          </a:p>
        </p:txBody>
      </p:sp>
      <p:sp>
        <p:nvSpPr>
          <p:cNvPr id="4" name="TextBox 3">
            <a:extLst>
              <a:ext uri="{FF2B5EF4-FFF2-40B4-BE49-F238E27FC236}">
                <a16:creationId xmlns:a16="http://schemas.microsoft.com/office/drawing/2014/main" id="{3AC805B5-848F-D84C-A49B-BDBACBA58D84}"/>
              </a:ext>
            </a:extLst>
          </p:cNvPr>
          <p:cNvSpPr txBox="1"/>
          <p:nvPr/>
        </p:nvSpPr>
        <p:spPr>
          <a:xfrm>
            <a:off x="329852" y="1055479"/>
            <a:ext cx="11371368" cy="4971610"/>
          </a:xfrm>
          <a:prstGeom prst="rect">
            <a:avLst/>
          </a:prstGeom>
          <a:noFill/>
        </p:spPr>
        <p:txBody>
          <a:bodyPr wrap="square" rtlCol="0">
            <a:normAutofit/>
          </a:bodyPr>
          <a:lstStyle/>
          <a:p>
            <a:endParaRPr lang="en-US" sz="2400" dirty="0"/>
          </a:p>
          <a:p>
            <a:pPr marL="342900" indent="-342900">
              <a:buFont typeface="Arial" panose="020B0604020202020204" pitchFamily="34" charset="0"/>
              <a:buChar char="•"/>
            </a:pPr>
            <a:r>
              <a:rPr lang="en-US" sz="2400" dirty="0"/>
              <a:t>Serverless is changing rapidly and you need to keep up</a:t>
            </a:r>
          </a:p>
          <a:p>
            <a:pPr marL="800100" lvl="1" indent="-342900">
              <a:buFont typeface="Arial" panose="020B0604020202020204" pitchFamily="34" charset="0"/>
              <a:buChar char="•"/>
            </a:pPr>
            <a:r>
              <a:rPr lang="en-US" sz="2400" dirty="0"/>
              <a:t>New services &amp; new capabilities are released all the time</a:t>
            </a:r>
          </a:p>
          <a:p>
            <a:pPr marL="800100" lvl="1" indent="-342900">
              <a:buFont typeface="Arial" panose="020B0604020202020204" pitchFamily="34" charset="0"/>
              <a:buChar char="•"/>
            </a:pPr>
            <a:r>
              <a:rPr lang="en-US" sz="2400" dirty="0"/>
              <a:t>You need to adapt and constantly learn</a:t>
            </a:r>
          </a:p>
          <a:p>
            <a:endParaRPr lang="en-US" sz="2400" dirty="0"/>
          </a:p>
          <a:p>
            <a:pPr marL="342900" indent="-342900">
              <a:buFont typeface="Arial" panose="020B0604020202020204" pitchFamily="34" charset="0"/>
              <a:buChar char="•"/>
            </a:pPr>
            <a:r>
              <a:rPr lang="en-US" sz="2400" dirty="0"/>
              <a:t>Cost matters and must be considered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Community knowledge sharing is lacking</a:t>
            </a:r>
          </a:p>
          <a:p>
            <a:pPr marL="342900" indent="-342900">
              <a:buFont typeface="Arial" panose="020B0604020202020204" pitchFamily="34" charset="0"/>
              <a:buChar char="•"/>
            </a:pPr>
            <a:endParaRPr lang="en-US" sz="2400" dirty="0"/>
          </a:p>
        </p:txBody>
      </p:sp>
      <p:pic>
        <p:nvPicPr>
          <p:cNvPr id="6" name="Picture 5" descr="A picture containing food&#10;&#10;Description automatically generated">
            <a:extLst>
              <a:ext uri="{FF2B5EF4-FFF2-40B4-BE49-F238E27FC236}">
                <a16:creationId xmlns:a16="http://schemas.microsoft.com/office/drawing/2014/main" id="{047BDC49-3FC5-8C4E-8B85-A956C4A1DAC5}"/>
              </a:ext>
            </a:extLst>
          </p:cNvPr>
          <p:cNvPicPr>
            <a:picLocks noChangeAspect="1"/>
          </p:cNvPicPr>
          <p:nvPr/>
        </p:nvPicPr>
        <p:blipFill>
          <a:blip r:embed="rId2"/>
          <a:stretch>
            <a:fillRect/>
          </a:stretch>
        </p:blipFill>
        <p:spPr>
          <a:xfrm>
            <a:off x="7171814" y="3045981"/>
            <a:ext cx="4702860" cy="2922682"/>
          </a:xfrm>
          <a:prstGeom prst="rect">
            <a:avLst/>
          </a:prstGeom>
        </p:spPr>
      </p:pic>
    </p:spTree>
    <p:extLst>
      <p:ext uri="{BB962C8B-B14F-4D97-AF65-F5344CB8AC3E}">
        <p14:creationId xmlns:p14="http://schemas.microsoft.com/office/powerpoint/2010/main" val="13577789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1F8564-5667-6144-8A20-5AA833FFD5DC}"/>
              </a:ext>
            </a:extLst>
          </p:cNvPr>
          <p:cNvSpPr>
            <a:spLocks noGrp="1"/>
          </p:cNvSpPr>
          <p:nvPr>
            <p:ph type="sldNum" sz="quarter" idx="12"/>
          </p:nvPr>
        </p:nvSpPr>
        <p:spPr/>
        <p:txBody>
          <a:bodyPr/>
          <a:lstStyle/>
          <a:p>
            <a:fld id="{3DB5E446-421A-E746-A83E-D1D14D8D9CBB}" type="slidenum">
              <a:rPr lang="en-US" smtClean="0"/>
              <a:pPr/>
              <a:t>6</a:t>
            </a:fld>
            <a:endParaRPr lang="en-US" dirty="0"/>
          </a:p>
        </p:txBody>
      </p:sp>
      <p:sp>
        <p:nvSpPr>
          <p:cNvPr id="3" name="Title 2">
            <a:extLst>
              <a:ext uri="{FF2B5EF4-FFF2-40B4-BE49-F238E27FC236}">
                <a16:creationId xmlns:a16="http://schemas.microsoft.com/office/drawing/2014/main" id="{676FEC02-A3D2-2F4A-95BA-2D29698023EB}"/>
              </a:ext>
            </a:extLst>
          </p:cNvPr>
          <p:cNvSpPr>
            <a:spLocks noGrp="1"/>
          </p:cNvSpPr>
          <p:nvPr>
            <p:ph type="title"/>
          </p:nvPr>
        </p:nvSpPr>
        <p:spPr/>
        <p:txBody>
          <a:bodyPr/>
          <a:lstStyle/>
          <a:p>
            <a:r>
              <a:rPr lang="en-US" dirty="0"/>
              <a:t>AWS </a:t>
            </a:r>
            <a:r>
              <a:rPr lang="en-US" dirty="0" err="1"/>
              <a:t>Cloudformation</a:t>
            </a:r>
            <a:r>
              <a:rPr lang="en-US" dirty="0"/>
              <a:t> – infra as config</a:t>
            </a:r>
            <a:endParaRPr lang="en-IL" dirty="0"/>
          </a:p>
        </p:txBody>
      </p:sp>
      <p:sp>
        <p:nvSpPr>
          <p:cNvPr id="4" name="TextBox 3">
            <a:extLst>
              <a:ext uri="{FF2B5EF4-FFF2-40B4-BE49-F238E27FC236}">
                <a16:creationId xmlns:a16="http://schemas.microsoft.com/office/drawing/2014/main" id="{5B7555CB-CB68-FE4A-9A7B-B3431883DAE7}"/>
              </a:ext>
            </a:extLst>
          </p:cNvPr>
          <p:cNvSpPr txBox="1"/>
          <p:nvPr/>
        </p:nvSpPr>
        <p:spPr>
          <a:xfrm>
            <a:off x="223974" y="910117"/>
            <a:ext cx="9102906" cy="5037765"/>
          </a:xfrm>
          <a:prstGeom prst="rect">
            <a:avLst/>
          </a:prstGeom>
          <a:noFill/>
        </p:spPr>
        <p:txBody>
          <a:bodyPr wrap="square" rtlCol="0">
            <a:normAutofit/>
          </a:bodyPr>
          <a:lstStyle/>
          <a:p>
            <a:r>
              <a:rPr lang="en-US" sz="2000" dirty="0"/>
              <a:t>AWS service which “… allows you to model your entire infrastructure and application resources with either a text file or programming languages. ”</a:t>
            </a:r>
          </a:p>
          <a:p>
            <a:endParaRPr lang="en-US" sz="2000" b="1" dirty="0"/>
          </a:p>
          <a:p>
            <a:pPr marL="342900" indent="-342900">
              <a:buFont typeface="Arial" panose="020B0604020202020204" pitchFamily="34" charset="0"/>
              <a:buChar char="•"/>
            </a:pPr>
            <a:r>
              <a:rPr lang="en-US" sz="2000" dirty="0"/>
              <a:t>Defines stacks which hold AWS resources</a:t>
            </a:r>
          </a:p>
          <a:p>
            <a:pPr marL="342900" indent="-342900">
              <a:buFont typeface="Arial" panose="020B0604020202020204" pitchFamily="34" charset="0"/>
              <a:buChar char="•"/>
            </a:pPr>
            <a:r>
              <a:rPr lang="en-US" sz="2000" dirty="0"/>
              <a:t>Incremental updates</a:t>
            </a:r>
          </a:p>
          <a:p>
            <a:pPr marL="342900" indent="-342900">
              <a:buFont typeface="Arial" panose="020B0604020202020204" pitchFamily="34" charset="0"/>
              <a:buChar char="•"/>
            </a:pPr>
            <a:r>
              <a:rPr lang="en-US" sz="2000" dirty="0"/>
              <a:t>Auto rollback in case of failures</a:t>
            </a:r>
          </a:p>
          <a:p>
            <a:pPr marL="342900" indent="-342900">
              <a:buFont typeface="Arial" panose="020B0604020202020204" pitchFamily="34" charset="0"/>
              <a:buChar char="•"/>
            </a:pPr>
            <a:r>
              <a:rPr lang="en-US" sz="2000" dirty="0"/>
              <a:t>Delete a stack – all resources in the stack are deleted</a:t>
            </a:r>
          </a:p>
          <a:p>
            <a:pPr marL="342900" indent="-342900">
              <a:buFont typeface="Arial" panose="020B0604020202020204" pitchFamily="34" charset="0"/>
              <a:buChar char="•"/>
            </a:pPr>
            <a:endParaRPr lang="en-US" sz="2000" dirty="0"/>
          </a:p>
          <a:p>
            <a:r>
              <a:rPr lang="en-US" sz="2000" dirty="0"/>
              <a:t>{</a:t>
            </a:r>
          </a:p>
          <a:p>
            <a:r>
              <a:rPr lang="en-US" sz="2000" dirty="0"/>
              <a:t>  “</a:t>
            </a:r>
            <a:r>
              <a:rPr lang="en-US" sz="2000" dirty="0" err="1"/>
              <a:t>AWSTemplateFormatVersion</a:t>
            </a:r>
            <a:r>
              <a:rPr lang="en-US" sz="2000" dirty="0"/>
              <a:t>”: “…”,</a:t>
            </a:r>
          </a:p>
          <a:p>
            <a:r>
              <a:rPr lang="en-US" sz="2000" dirty="0"/>
              <a:t>  “Description: “…”,</a:t>
            </a:r>
          </a:p>
          <a:p>
            <a:r>
              <a:rPr lang="en-US" sz="2000" dirty="0"/>
              <a:t>  “Parameters”: { … },        -&gt; allows template reusability</a:t>
            </a:r>
          </a:p>
          <a:p>
            <a:r>
              <a:rPr lang="en-US" sz="2000" dirty="0"/>
              <a:t>  “Resources”: { … },         -&gt; actual resources to deploy</a:t>
            </a:r>
          </a:p>
          <a:p>
            <a:r>
              <a:rPr lang="en-US" sz="2000" dirty="0"/>
              <a:t>  “Conditions”: { … },         -&gt; for deploying</a:t>
            </a:r>
          </a:p>
          <a:p>
            <a:r>
              <a:rPr lang="en-US" sz="2000" dirty="0"/>
              <a:t>  “Outputs”: { … },             -&gt; for sharing params between services</a:t>
            </a:r>
          </a:p>
          <a:p>
            <a:r>
              <a:rPr lang="en-US" sz="2000" b="1" dirty="0"/>
              <a:t>}</a:t>
            </a:r>
          </a:p>
          <a:p>
            <a:pPr marL="342900" indent="-342900">
              <a:buFont typeface="Arial" panose="020B0604020202020204" pitchFamily="34" charset="0"/>
              <a:buChar char="•"/>
            </a:pPr>
            <a:endParaRPr lang="en-US" sz="2000" dirty="0"/>
          </a:p>
          <a:p>
            <a:endParaRPr lang="en-IL" sz="2000" b="1" dirty="0"/>
          </a:p>
        </p:txBody>
      </p:sp>
      <p:pic>
        <p:nvPicPr>
          <p:cNvPr id="7" name="Picture 6" descr="A picture containing microwave, clock, drawing&#10;&#10;Description automatically generated">
            <a:extLst>
              <a:ext uri="{FF2B5EF4-FFF2-40B4-BE49-F238E27FC236}">
                <a16:creationId xmlns:a16="http://schemas.microsoft.com/office/drawing/2014/main" id="{F8AE6303-3D38-544B-8D01-E2FDA60EC452}"/>
              </a:ext>
            </a:extLst>
          </p:cNvPr>
          <p:cNvPicPr>
            <a:picLocks noChangeAspect="1"/>
          </p:cNvPicPr>
          <p:nvPr/>
        </p:nvPicPr>
        <p:blipFill>
          <a:blip r:embed="rId2"/>
          <a:stretch>
            <a:fillRect/>
          </a:stretch>
        </p:blipFill>
        <p:spPr>
          <a:xfrm>
            <a:off x="9984204" y="492668"/>
            <a:ext cx="1606130" cy="1958187"/>
          </a:xfrm>
          <a:prstGeom prst="rect">
            <a:avLst/>
          </a:prstGeom>
        </p:spPr>
      </p:pic>
    </p:spTree>
    <p:extLst>
      <p:ext uri="{BB962C8B-B14F-4D97-AF65-F5344CB8AC3E}">
        <p14:creationId xmlns:p14="http://schemas.microsoft.com/office/powerpoint/2010/main" val="34996338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EB9763-F8E2-9242-A874-99E4F586FF22}"/>
              </a:ext>
            </a:extLst>
          </p:cNvPr>
          <p:cNvSpPr>
            <a:spLocks noGrp="1"/>
          </p:cNvSpPr>
          <p:nvPr>
            <p:ph type="sldNum" sz="quarter" idx="12"/>
          </p:nvPr>
        </p:nvSpPr>
        <p:spPr/>
        <p:txBody>
          <a:bodyPr/>
          <a:lstStyle/>
          <a:p>
            <a:fld id="{3DB5E446-421A-E746-A83E-D1D14D8D9CBB}" type="slidenum">
              <a:rPr lang="en-US" smtClean="0"/>
              <a:pPr/>
              <a:t>7</a:t>
            </a:fld>
            <a:endParaRPr lang="en-US" dirty="0"/>
          </a:p>
        </p:txBody>
      </p:sp>
      <p:sp>
        <p:nvSpPr>
          <p:cNvPr id="3" name="Title 2">
            <a:extLst>
              <a:ext uri="{FF2B5EF4-FFF2-40B4-BE49-F238E27FC236}">
                <a16:creationId xmlns:a16="http://schemas.microsoft.com/office/drawing/2014/main" id="{DFB6342E-29A1-F847-964E-03F05B9B418A}"/>
              </a:ext>
            </a:extLst>
          </p:cNvPr>
          <p:cNvSpPr>
            <a:spLocks noGrp="1"/>
          </p:cNvSpPr>
          <p:nvPr>
            <p:ph type="title"/>
          </p:nvPr>
        </p:nvSpPr>
        <p:spPr>
          <a:xfrm>
            <a:off x="329852" y="374158"/>
            <a:ext cx="11544822" cy="402352"/>
          </a:xfrm>
        </p:spPr>
        <p:txBody>
          <a:bodyPr>
            <a:noAutofit/>
          </a:bodyPr>
          <a:lstStyle/>
          <a:p>
            <a:r>
              <a:rPr lang="en-US" dirty="0"/>
              <a:t>AWS </a:t>
            </a:r>
            <a:r>
              <a:rPr lang="en-US" dirty="0" err="1"/>
              <a:t>Cloudformation</a:t>
            </a:r>
            <a:r>
              <a:rPr lang="en-US" dirty="0"/>
              <a:t> – deployment stages</a:t>
            </a:r>
          </a:p>
        </p:txBody>
      </p:sp>
      <p:sp>
        <p:nvSpPr>
          <p:cNvPr id="5" name="Rectangle 4">
            <a:extLst>
              <a:ext uri="{FF2B5EF4-FFF2-40B4-BE49-F238E27FC236}">
                <a16:creationId xmlns:a16="http://schemas.microsoft.com/office/drawing/2014/main" id="{1E5D160E-9EDC-7D44-8509-2A4E8EB61FB6}"/>
              </a:ext>
            </a:extLst>
          </p:cNvPr>
          <p:cNvSpPr/>
          <p:nvPr/>
        </p:nvSpPr>
        <p:spPr>
          <a:xfrm>
            <a:off x="127221" y="3645466"/>
            <a:ext cx="10495722" cy="1354217"/>
          </a:xfrm>
          <a:prstGeom prst="rect">
            <a:avLst/>
          </a:prstGeom>
        </p:spPr>
        <p:txBody>
          <a:bodyPr wrap="square">
            <a:spAutoFit/>
          </a:bodyPr>
          <a:lstStyle/>
          <a:p>
            <a:endParaRPr lang="en-US" sz="2800" dirty="0"/>
          </a:p>
          <a:p>
            <a:pPr marL="342900" indent="-342900">
              <a:buFont typeface="Arial" panose="020B0604020202020204" pitchFamily="34" charset="0"/>
              <a:buChar char="•"/>
            </a:pPr>
            <a:endParaRPr lang="en-US" dirty="0"/>
          </a:p>
          <a:p>
            <a:endParaRPr lang="en-US" dirty="0"/>
          </a:p>
          <a:p>
            <a:endParaRPr lang="en-IL" dirty="0"/>
          </a:p>
        </p:txBody>
      </p:sp>
      <p:pic>
        <p:nvPicPr>
          <p:cNvPr id="7" name="Picture 6" descr="A screenshot of a cell phone&#10;&#10;Description automatically generated">
            <a:extLst>
              <a:ext uri="{FF2B5EF4-FFF2-40B4-BE49-F238E27FC236}">
                <a16:creationId xmlns:a16="http://schemas.microsoft.com/office/drawing/2014/main" id="{BC68BCE3-59DB-0746-A846-8855AF167CC0}"/>
              </a:ext>
            </a:extLst>
          </p:cNvPr>
          <p:cNvPicPr>
            <a:picLocks noChangeAspect="1"/>
          </p:cNvPicPr>
          <p:nvPr/>
        </p:nvPicPr>
        <p:blipFill>
          <a:blip r:embed="rId2"/>
          <a:stretch>
            <a:fillRect/>
          </a:stretch>
        </p:blipFill>
        <p:spPr>
          <a:xfrm>
            <a:off x="71562" y="2016492"/>
            <a:ext cx="12192000" cy="2825015"/>
          </a:xfrm>
          <a:prstGeom prst="rect">
            <a:avLst/>
          </a:prstGeom>
        </p:spPr>
      </p:pic>
    </p:spTree>
    <p:extLst>
      <p:ext uri="{BB962C8B-B14F-4D97-AF65-F5344CB8AC3E}">
        <p14:creationId xmlns:p14="http://schemas.microsoft.com/office/powerpoint/2010/main" val="167713278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165AB27E-146F-7046-82C7-6D44525E4ACD}"/>
              </a:ext>
            </a:extLst>
          </p:cNvPr>
          <p:cNvPicPr>
            <a:picLocks noChangeAspect="1"/>
          </p:cNvPicPr>
          <p:nvPr/>
        </p:nvPicPr>
        <p:blipFill>
          <a:blip r:embed="rId2"/>
          <a:stretch>
            <a:fillRect/>
          </a:stretch>
        </p:blipFill>
        <p:spPr>
          <a:xfrm>
            <a:off x="6233932" y="1650574"/>
            <a:ext cx="1892300" cy="2692400"/>
          </a:xfrm>
          <a:prstGeom prst="rect">
            <a:avLst/>
          </a:prstGeom>
        </p:spPr>
      </p:pic>
      <p:sp>
        <p:nvSpPr>
          <p:cNvPr id="2" name="Slide Number Placeholder 1">
            <a:extLst>
              <a:ext uri="{FF2B5EF4-FFF2-40B4-BE49-F238E27FC236}">
                <a16:creationId xmlns:a16="http://schemas.microsoft.com/office/drawing/2014/main" id="{46C8D7EC-C96E-A340-8998-793590C342A6}"/>
              </a:ext>
            </a:extLst>
          </p:cNvPr>
          <p:cNvSpPr>
            <a:spLocks noGrp="1"/>
          </p:cNvSpPr>
          <p:nvPr>
            <p:ph type="sldNum" sz="quarter" idx="12"/>
          </p:nvPr>
        </p:nvSpPr>
        <p:spPr/>
        <p:txBody>
          <a:bodyPr/>
          <a:lstStyle/>
          <a:p>
            <a:fld id="{3DB5E446-421A-E746-A83E-D1D14D8D9CBB}" type="slidenum">
              <a:rPr lang="en-US" smtClean="0"/>
              <a:pPr/>
              <a:t>8</a:t>
            </a:fld>
            <a:endParaRPr lang="en-US" dirty="0"/>
          </a:p>
        </p:txBody>
      </p:sp>
      <p:sp>
        <p:nvSpPr>
          <p:cNvPr id="3" name="Title 2">
            <a:extLst>
              <a:ext uri="{FF2B5EF4-FFF2-40B4-BE49-F238E27FC236}">
                <a16:creationId xmlns:a16="http://schemas.microsoft.com/office/drawing/2014/main" id="{7A36053F-C891-F244-BF43-0B9041E68D25}"/>
              </a:ext>
            </a:extLst>
          </p:cNvPr>
          <p:cNvSpPr>
            <a:spLocks noGrp="1"/>
          </p:cNvSpPr>
          <p:nvPr>
            <p:ph type="title"/>
          </p:nvPr>
        </p:nvSpPr>
        <p:spPr/>
        <p:txBody>
          <a:bodyPr/>
          <a:lstStyle/>
          <a:p>
            <a:r>
              <a:rPr lang="en-IL" dirty="0"/>
              <a:t>frameworks</a:t>
            </a:r>
          </a:p>
        </p:txBody>
      </p:sp>
      <p:sp>
        <p:nvSpPr>
          <p:cNvPr id="4" name="Rectangle 3">
            <a:extLst>
              <a:ext uri="{FF2B5EF4-FFF2-40B4-BE49-F238E27FC236}">
                <a16:creationId xmlns:a16="http://schemas.microsoft.com/office/drawing/2014/main" id="{A40E786D-DC02-9141-8F33-4BCC6A98E430}"/>
              </a:ext>
            </a:extLst>
          </p:cNvPr>
          <p:cNvSpPr/>
          <p:nvPr/>
        </p:nvSpPr>
        <p:spPr>
          <a:xfrm>
            <a:off x="329851" y="1098778"/>
            <a:ext cx="7796381" cy="3108543"/>
          </a:xfrm>
          <a:prstGeom prst="rect">
            <a:avLst/>
          </a:prstGeom>
        </p:spPr>
        <p:txBody>
          <a:bodyPr wrap="square">
            <a:spAutoFit/>
          </a:bodyPr>
          <a:lstStyle/>
          <a:p>
            <a:r>
              <a:rPr lang="en-US" sz="2800" b="1" dirty="0"/>
              <a:t>CloudFormation is great but hard to write</a:t>
            </a:r>
          </a:p>
          <a:p>
            <a:endParaRPr lang="en-US" sz="2800" dirty="0"/>
          </a:p>
          <a:p>
            <a:r>
              <a:rPr lang="en-US" sz="2800" dirty="0"/>
              <a:t>Frameworks to the rescue!</a:t>
            </a:r>
          </a:p>
          <a:p>
            <a:endParaRPr lang="en-US" sz="2800" dirty="0"/>
          </a:p>
          <a:p>
            <a:r>
              <a:rPr lang="en-US" sz="2800" dirty="0"/>
              <a:t>But there are so many options...</a:t>
            </a:r>
          </a:p>
          <a:p>
            <a:endParaRPr lang="en-US" sz="2800" dirty="0"/>
          </a:p>
          <a:p>
            <a:r>
              <a:rPr lang="en-US" sz="2800" dirty="0"/>
              <a:t>Which to choose?</a:t>
            </a:r>
          </a:p>
        </p:txBody>
      </p:sp>
      <p:pic>
        <p:nvPicPr>
          <p:cNvPr id="8" name="Picture 7" descr="A picture containing knife&#10;&#10;Description automatically generated">
            <a:extLst>
              <a:ext uri="{FF2B5EF4-FFF2-40B4-BE49-F238E27FC236}">
                <a16:creationId xmlns:a16="http://schemas.microsoft.com/office/drawing/2014/main" id="{3F05E22D-F42D-5E4B-B832-16F4177671D0}"/>
              </a:ext>
            </a:extLst>
          </p:cNvPr>
          <p:cNvPicPr>
            <a:picLocks noChangeAspect="1"/>
          </p:cNvPicPr>
          <p:nvPr/>
        </p:nvPicPr>
        <p:blipFill>
          <a:blip r:embed="rId3"/>
          <a:stretch>
            <a:fillRect/>
          </a:stretch>
        </p:blipFill>
        <p:spPr>
          <a:xfrm>
            <a:off x="9167968" y="956857"/>
            <a:ext cx="2628900" cy="17145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CA6D476F-AE31-A346-BFA0-3B91E92A5F41}"/>
              </a:ext>
            </a:extLst>
          </p:cNvPr>
          <p:cNvPicPr>
            <a:picLocks noChangeAspect="1"/>
          </p:cNvPicPr>
          <p:nvPr/>
        </p:nvPicPr>
        <p:blipFill>
          <a:blip r:embed="rId4"/>
          <a:stretch>
            <a:fillRect/>
          </a:stretch>
        </p:blipFill>
        <p:spPr>
          <a:xfrm>
            <a:off x="178408" y="4961226"/>
            <a:ext cx="3009900" cy="927100"/>
          </a:xfrm>
          <a:prstGeom prst="rect">
            <a:avLst/>
          </a:prstGeom>
        </p:spPr>
      </p:pic>
      <p:pic>
        <p:nvPicPr>
          <p:cNvPr id="12" name="Picture 11" descr="A picture containing food, drawing&#10;&#10;Description automatically generated">
            <a:extLst>
              <a:ext uri="{FF2B5EF4-FFF2-40B4-BE49-F238E27FC236}">
                <a16:creationId xmlns:a16="http://schemas.microsoft.com/office/drawing/2014/main" id="{6684539D-325C-CA46-B492-6A1CD327F15F}"/>
              </a:ext>
            </a:extLst>
          </p:cNvPr>
          <p:cNvPicPr>
            <a:picLocks noChangeAspect="1"/>
          </p:cNvPicPr>
          <p:nvPr/>
        </p:nvPicPr>
        <p:blipFill>
          <a:blip r:embed="rId5"/>
          <a:stretch>
            <a:fillRect/>
          </a:stretch>
        </p:blipFill>
        <p:spPr>
          <a:xfrm>
            <a:off x="8618829" y="3473014"/>
            <a:ext cx="3329611" cy="2572425"/>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DA92E13B-B18D-3B4C-A018-2B9B444BCBE0}"/>
              </a:ext>
            </a:extLst>
          </p:cNvPr>
          <p:cNvPicPr>
            <a:picLocks noChangeAspect="1"/>
          </p:cNvPicPr>
          <p:nvPr/>
        </p:nvPicPr>
        <p:blipFill>
          <a:blip r:embed="rId6"/>
          <a:stretch>
            <a:fillRect/>
          </a:stretch>
        </p:blipFill>
        <p:spPr>
          <a:xfrm>
            <a:off x="4229100" y="4478626"/>
            <a:ext cx="3733800" cy="1409700"/>
          </a:xfrm>
          <a:prstGeom prst="rect">
            <a:avLst/>
          </a:prstGeom>
        </p:spPr>
      </p:pic>
    </p:spTree>
    <p:extLst>
      <p:ext uri="{BB962C8B-B14F-4D97-AF65-F5344CB8AC3E}">
        <p14:creationId xmlns:p14="http://schemas.microsoft.com/office/powerpoint/2010/main" val="148858181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68C862-883F-9740-84D2-A260860F0778}"/>
              </a:ext>
            </a:extLst>
          </p:cNvPr>
          <p:cNvSpPr>
            <a:spLocks noGrp="1"/>
          </p:cNvSpPr>
          <p:nvPr>
            <p:ph type="sldNum" sz="quarter" idx="12"/>
          </p:nvPr>
        </p:nvSpPr>
        <p:spPr/>
        <p:txBody>
          <a:bodyPr/>
          <a:lstStyle/>
          <a:p>
            <a:fld id="{3DB5E446-421A-E746-A83E-D1D14D8D9CBB}" type="slidenum">
              <a:rPr lang="en-US" smtClean="0"/>
              <a:pPr/>
              <a:t>9</a:t>
            </a:fld>
            <a:endParaRPr lang="en-US" dirty="0"/>
          </a:p>
        </p:txBody>
      </p:sp>
      <p:sp>
        <p:nvSpPr>
          <p:cNvPr id="4" name="TextBox 3">
            <a:extLst>
              <a:ext uri="{FF2B5EF4-FFF2-40B4-BE49-F238E27FC236}">
                <a16:creationId xmlns:a16="http://schemas.microsoft.com/office/drawing/2014/main" id="{F03B5D39-C5C0-CB47-B5D4-A7D1D6471319}"/>
              </a:ext>
            </a:extLst>
          </p:cNvPr>
          <p:cNvSpPr txBox="1"/>
          <p:nvPr/>
        </p:nvSpPr>
        <p:spPr>
          <a:xfrm>
            <a:off x="329852" y="954157"/>
            <a:ext cx="11668666" cy="5263763"/>
          </a:xfrm>
          <a:prstGeom prst="rect">
            <a:avLst/>
          </a:prstGeom>
          <a:noFill/>
        </p:spPr>
        <p:txBody>
          <a:bodyPr wrap="square" rtlCol="0">
            <a:normAutofit lnSpcReduction="10000"/>
          </a:bodyPr>
          <a:lstStyle/>
          <a:p>
            <a:pPr marL="285750" indent="-285750">
              <a:lnSpc>
                <a:spcPct val="160000"/>
              </a:lnSpc>
              <a:buFont typeface="Arial" panose="020B0604020202020204" pitchFamily="34" charset="0"/>
              <a:buChar char="•"/>
            </a:pPr>
            <a:r>
              <a:rPr lang="en-US" sz="1900" dirty="0"/>
              <a:t>They strive to make the developing easier, each in its own way.</a:t>
            </a:r>
          </a:p>
          <a:p>
            <a:pPr marL="285750" indent="-285750">
              <a:lnSpc>
                <a:spcPct val="160000"/>
              </a:lnSpc>
              <a:buFont typeface="Arial" panose="020B0604020202020204" pitchFamily="34" charset="0"/>
              <a:buChar char="•"/>
            </a:pPr>
            <a:r>
              <a:rPr lang="en-US" sz="1900" dirty="0"/>
              <a:t>Each framework has its own quirks and set features </a:t>
            </a:r>
          </a:p>
          <a:p>
            <a:pPr marL="285750" indent="-285750">
              <a:lnSpc>
                <a:spcPct val="160000"/>
              </a:lnSpc>
              <a:buFont typeface="Arial" panose="020B0604020202020204" pitchFamily="34" charset="0"/>
              <a:buChar char="•"/>
            </a:pPr>
            <a:r>
              <a:rPr lang="en-US" sz="1900" dirty="0"/>
              <a:t>Output in most cases a CloudFormation template.</a:t>
            </a:r>
          </a:p>
          <a:p>
            <a:endParaRPr lang="en-US" dirty="0"/>
          </a:p>
          <a:p>
            <a:r>
              <a:rPr lang="en-US" sz="1900" b="1" u="sng" dirty="0"/>
              <a:t>Main players</a:t>
            </a:r>
          </a:p>
          <a:p>
            <a:endParaRPr lang="en-US" sz="1900" u="sng" dirty="0"/>
          </a:p>
          <a:p>
            <a:pPr marL="285750" indent="-285750">
              <a:buFont typeface="Arial" panose="020B0604020202020204" pitchFamily="34" charset="0"/>
              <a:buChar char="•"/>
            </a:pPr>
            <a:r>
              <a:rPr lang="en-US" sz="1900" dirty="0"/>
              <a:t>Serverless - write YAML configuration, supports multi clouds</a:t>
            </a:r>
          </a:p>
          <a:p>
            <a:endParaRPr lang="en-US" sz="1900" dirty="0"/>
          </a:p>
          <a:p>
            <a:pPr marL="285750" indent="-285750">
              <a:buFont typeface="Arial" panose="020B0604020202020204" pitchFamily="34" charset="0"/>
              <a:buChar char="•"/>
            </a:pPr>
            <a:r>
              <a:rPr lang="en-US" sz="1900" dirty="0"/>
              <a:t>AWS SAM – SAM templates over CF, CLI - local lambda debugging, build &amp; deploy</a:t>
            </a:r>
          </a:p>
          <a:p>
            <a:pPr marL="285750" indent="-285750">
              <a:buFont typeface="Arial" panose="020B0604020202020204" pitchFamily="34" charset="0"/>
              <a:buChar char="•"/>
            </a:pPr>
            <a:endParaRPr lang="en-IL" sz="1900" dirty="0"/>
          </a:p>
          <a:p>
            <a:pPr marL="285750" indent="-285750">
              <a:buFont typeface="Arial" panose="020B0604020202020204" pitchFamily="34" charset="0"/>
              <a:buChar char="•"/>
            </a:pPr>
            <a:r>
              <a:rPr lang="en-US" sz="1900" dirty="0"/>
              <a:t>Terraform – HCL proprietary language, supports multiple clouds, doesn’t use CloudFormation</a:t>
            </a:r>
          </a:p>
          <a:p>
            <a:pPr marL="285750" indent="-285750">
              <a:buFont typeface="Arial" panose="020B0604020202020204" pitchFamily="34" charset="0"/>
              <a:buChar char="•"/>
            </a:pPr>
            <a:endParaRPr lang="en-IL" sz="1900" dirty="0"/>
          </a:p>
          <a:p>
            <a:pPr marL="285750" indent="-285750">
              <a:buFont typeface="Arial" panose="020B0604020202020204" pitchFamily="34" charset="0"/>
              <a:buChar char="•"/>
            </a:pPr>
            <a:r>
              <a:rPr lang="en-US" sz="1900" dirty="0"/>
              <a:t>Stackery - build your IAC using a visual UI, support for deployment, branch management and more.</a:t>
            </a:r>
          </a:p>
          <a:p>
            <a:pPr marL="285750" indent="-285750">
              <a:buFont typeface="Arial" panose="020B0604020202020204" pitchFamily="34" charset="0"/>
              <a:buChar char="•"/>
            </a:pPr>
            <a:endParaRPr lang="en-US" sz="1900" dirty="0"/>
          </a:p>
          <a:p>
            <a:pPr marL="285750" indent="-285750">
              <a:buFont typeface="Arial" panose="020B0604020202020204" pitchFamily="34" charset="0"/>
              <a:buChar char="•"/>
            </a:pPr>
            <a:r>
              <a:rPr lang="en-US" dirty="0"/>
              <a:t>AWS CDK</a:t>
            </a:r>
          </a:p>
          <a:p>
            <a:pPr marL="285750" indent="-285750">
              <a:buFont typeface="Arial" panose="020B0604020202020204" pitchFamily="34" charset="0"/>
              <a:buChar char="•"/>
            </a:pPr>
            <a:endParaRPr lang="en-US" dirty="0"/>
          </a:p>
          <a:p>
            <a:r>
              <a:rPr lang="en-US" dirty="0"/>
              <a:t>* partial list</a:t>
            </a:r>
          </a:p>
        </p:txBody>
      </p:sp>
      <p:sp>
        <p:nvSpPr>
          <p:cNvPr id="6" name="Title 2">
            <a:extLst>
              <a:ext uri="{FF2B5EF4-FFF2-40B4-BE49-F238E27FC236}">
                <a16:creationId xmlns:a16="http://schemas.microsoft.com/office/drawing/2014/main" id="{375EAE17-4D8F-054E-AAFE-A8B77CB43042}"/>
              </a:ext>
            </a:extLst>
          </p:cNvPr>
          <p:cNvSpPr>
            <a:spLocks noGrp="1"/>
          </p:cNvSpPr>
          <p:nvPr>
            <p:ph type="title"/>
          </p:nvPr>
        </p:nvSpPr>
        <p:spPr>
          <a:xfrm>
            <a:off x="329852" y="374158"/>
            <a:ext cx="11544822" cy="402352"/>
          </a:xfrm>
        </p:spPr>
        <p:txBody>
          <a:bodyPr>
            <a:noAutofit/>
          </a:bodyPr>
          <a:lstStyle/>
          <a:p>
            <a:r>
              <a:rPr lang="en-US" dirty="0"/>
              <a:t>AWS Framework options*</a:t>
            </a:r>
          </a:p>
        </p:txBody>
      </p:sp>
    </p:spTree>
    <p:extLst>
      <p:ext uri="{BB962C8B-B14F-4D97-AF65-F5344CB8AC3E}">
        <p14:creationId xmlns:p14="http://schemas.microsoft.com/office/powerpoint/2010/main" val="1589221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any-update-q1-v3">
  <a:themeElements>
    <a:clrScheme name="CyberArk 1">
      <a:dk1>
        <a:srgbClr val="0F2233"/>
      </a:dk1>
      <a:lt1>
        <a:srgbClr val="FFFFFF"/>
      </a:lt1>
      <a:dk2>
        <a:srgbClr val="4C4D4C"/>
      </a:dk2>
      <a:lt2>
        <a:srgbClr val="767776"/>
      </a:lt2>
      <a:accent1>
        <a:srgbClr val="4C4D4C"/>
      </a:accent1>
      <a:accent2>
        <a:srgbClr val="4D8FCC"/>
      </a:accent2>
      <a:accent3>
        <a:srgbClr val="69AE45"/>
      </a:accent3>
      <a:accent4>
        <a:srgbClr val="FFCC05"/>
      </a:accent4>
      <a:accent5>
        <a:srgbClr val="153653"/>
      </a:accent5>
      <a:accent6>
        <a:srgbClr val="A7C8E6"/>
      </a:accent6>
      <a:hlink>
        <a:srgbClr val="6BA2D6"/>
      </a:hlink>
      <a:folHlink>
        <a:srgbClr val="4D8F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defPPr algn="ctr">
          <a:defRPr sz="1400" b="0" i="0" dirty="0" smtClean="0">
            <a:solidFill>
              <a:schemeClr val="bg1"/>
            </a:solidFill>
            <a:ea typeface="Proxima Nova" charset="0"/>
            <a:cs typeface="Proxima Nova"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rmAutofit/>
      </a:bodyPr>
      <a:lstStyle>
        <a:defPPr>
          <a:defRPr smtClean="0"/>
        </a:defPPr>
      </a:lstStyle>
    </a:txDef>
  </a:objectDefaults>
  <a:extraClrSchemeLst/>
  <a:extLst>
    <a:ext uri="{05A4C25C-085E-4340-85A3-A5531E510DB2}">
      <thm15:themeFamily xmlns:thm15="http://schemas.microsoft.com/office/thememl/2012/main" name="Presentation2" id="{87DDD038-F666-B24A-809B-C524BC97F5ED}" vid="{DB349F34-23DD-FA44-A92E-51BD95CF97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43931</TotalTime>
  <Words>1182</Words>
  <Application>Microsoft Macintosh PowerPoint</Application>
  <PresentationFormat>Widescreen</PresentationFormat>
  <Paragraphs>214</Paragraphs>
  <Slides>19</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company-update-q1-v3</vt:lpstr>
      <vt:lpstr>Reaching the Cloud</vt:lpstr>
      <vt:lpstr>Agenda</vt:lpstr>
      <vt:lpstr>About me</vt:lpstr>
      <vt:lpstr>What’s it like to be a serverless developer? </vt:lpstr>
      <vt:lpstr>What’s it like to be a serverless developer - contd </vt:lpstr>
      <vt:lpstr>AWS Cloudformation – infra as config</vt:lpstr>
      <vt:lpstr>AWS Cloudformation – deployment stages</vt:lpstr>
      <vt:lpstr>frameworks</vt:lpstr>
      <vt:lpstr>AWS Framework options*</vt:lpstr>
      <vt:lpstr>CDK – from code to AWS resources</vt:lpstr>
      <vt:lpstr>What did we choose?</vt:lpstr>
      <vt:lpstr>CDK – Terminology</vt:lpstr>
      <vt:lpstr>CDK – Steps of deployment</vt:lpstr>
      <vt:lpstr>CDK – proS</vt:lpstr>
      <vt:lpstr>PowerPoint Presentation</vt:lpstr>
      <vt:lpstr>Use case – tenant management service</vt:lpstr>
      <vt:lpstr>Use case – tenant management service</vt:lpstr>
      <vt:lpstr>REST API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Strategy &amp; CM Update</dc:title>
  <dc:creator>Charlie Ungashick</dc:creator>
  <cp:lastModifiedBy>Ran Isenberg</cp:lastModifiedBy>
  <cp:revision>515</cp:revision>
  <dcterms:created xsi:type="dcterms:W3CDTF">2017-04-12T07:15:40Z</dcterms:created>
  <dcterms:modified xsi:type="dcterms:W3CDTF">2020-07-27T05:38:21Z</dcterms:modified>
</cp:coreProperties>
</file>